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2" r:id="rId67"/>
    <p:sldId id="321" r:id="rId68"/>
    <p:sldId id="323" r:id="rId69"/>
    <p:sldId id="324" r:id="rId70"/>
    <p:sldId id="325" r:id="rId71"/>
    <p:sldId id="326" r:id="rId72"/>
    <p:sldId id="327" r:id="rId73"/>
    <p:sldId id="328" r:id="rId7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4660"/>
  </p:normalViewPr>
  <p:slideViewPr>
    <p:cSldViewPr snapToGrid="0">
      <p:cViewPr varScale="1">
        <p:scale>
          <a:sx n="90" d="100"/>
          <a:sy n="90" d="100"/>
        </p:scale>
        <p:origin x="39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DAA1F-C8C7-30DF-B379-9F018BE3A3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536439-AC1A-3097-8754-91FF5A9D8A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D66354C-B74F-855E-2E20-F32B3CD7976A}"/>
              </a:ext>
            </a:extLst>
          </p:cNvPr>
          <p:cNvSpPr>
            <a:spLocks noGrp="1"/>
          </p:cNvSpPr>
          <p:nvPr>
            <p:ph type="dt" sz="half" idx="10"/>
          </p:nvPr>
        </p:nvSpPr>
        <p:spPr/>
        <p:txBody>
          <a:bodyPr/>
          <a:lstStyle/>
          <a:p>
            <a:fld id="{F0BD7D6E-68A5-48ED-A2BF-3F695BC30070}" type="datetimeFigureOut">
              <a:rPr lang="en-US" smtClean="0"/>
              <a:t>4/15/2025</a:t>
            </a:fld>
            <a:endParaRPr lang="en-US"/>
          </a:p>
        </p:txBody>
      </p:sp>
      <p:sp>
        <p:nvSpPr>
          <p:cNvPr id="5" name="Footer Placeholder 4">
            <a:extLst>
              <a:ext uri="{FF2B5EF4-FFF2-40B4-BE49-F238E27FC236}">
                <a16:creationId xmlns:a16="http://schemas.microsoft.com/office/drawing/2014/main" id="{4EBFE9A6-1BDE-876A-FBCC-85BFB6E152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9D80CE-CE16-CCB1-CFB4-1E43B559CDCB}"/>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3964326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EDBE5-3C2B-AB99-6BC2-1A684ACDDA8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ECEE7C9-8A31-ECBA-B30E-C955FDCDA6D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536BAB-B05E-B2DF-C6B4-70F0655BBD34}"/>
              </a:ext>
            </a:extLst>
          </p:cNvPr>
          <p:cNvSpPr>
            <a:spLocks noGrp="1"/>
          </p:cNvSpPr>
          <p:nvPr>
            <p:ph type="dt" sz="half" idx="10"/>
          </p:nvPr>
        </p:nvSpPr>
        <p:spPr/>
        <p:txBody>
          <a:bodyPr/>
          <a:lstStyle/>
          <a:p>
            <a:fld id="{F0BD7D6E-68A5-48ED-A2BF-3F695BC30070}" type="datetimeFigureOut">
              <a:rPr lang="en-US" smtClean="0"/>
              <a:t>4/15/2025</a:t>
            </a:fld>
            <a:endParaRPr lang="en-US"/>
          </a:p>
        </p:txBody>
      </p:sp>
      <p:sp>
        <p:nvSpPr>
          <p:cNvPr id="5" name="Footer Placeholder 4">
            <a:extLst>
              <a:ext uri="{FF2B5EF4-FFF2-40B4-BE49-F238E27FC236}">
                <a16:creationId xmlns:a16="http://schemas.microsoft.com/office/drawing/2014/main" id="{BB8299FF-3B4A-AC39-D0EB-310153CF48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426A75-F702-337F-2FCA-4936986ACE5F}"/>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412787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C5B010-AC4E-2318-6FAE-031DE690E1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31C2D50-2325-1497-CC89-6C27173B2DE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AEE3DA-2097-FA74-26D7-382BF71BF83E}"/>
              </a:ext>
            </a:extLst>
          </p:cNvPr>
          <p:cNvSpPr>
            <a:spLocks noGrp="1"/>
          </p:cNvSpPr>
          <p:nvPr>
            <p:ph type="dt" sz="half" idx="10"/>
          </p:nvPr>
        </p:nvSpPr>
        <p:spPr/>
        <p:txBody>
          <a:bodyPr/>
          <a:lstStyle/>
          <a:p>
            <a:fld id="{F0BD7D6E-68A5-48ED-A2BF-3F695BC30070}" type="datetimeFigureOut">
              <a:rPr lang="en-US" smtClean="0"/>
              <a:t>4/15/2025</a:t>
            </a:fld>
            <a:endParaRPr lang="en-US"/>
          </a:p>
        </p:txBody>
      </p:sp>
      <p:sp>
        <p:nvSpPr>
          <p:cNvPr id="5" name="Footer Placeholder 4">
            <a:extLst>
              <a:ext uri="{FF2B5EF4-FFF2-40B4-BE49-F238E27FC236}">
                <a16:creationId xmlns:a16="http://schemas.microsoft.com/office/drawing/2014/main" id="{D0D71CD8-0D14-141C-5D78-00ABAE4AAC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A7FC9C-F39F-F742-FE7E-44662847553A}"/>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4247698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D0130-92F6-4E09-3623-4F1FD9910A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4ED4994-25E4-313F-F1F3-5C0A56197DB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031F17-E314-C0CB-98D3-9CAB2A14EC30}"/>
              </a:ext>
            </a:extLst>
          </p:cNvPr>
          <p:cNvSpPr>
            <a:spLocks noGrp="1"/>
          </p:cNvSpPr>
          <p:nvPr>
            <p:ph type="dt" sz="half" idx="10"/>
          </p:nvPr>
        </p:nvSpPr>
        <p:spPr/>
        <p:txBody>
          <a:bodyPr/>
          <a:lstStyle/>
          <a:p>
            <a:fld id="{F0BD7D6E-68A5-48ED-A2BF-3F695BC30070}" type="datetimeFigureOut">
              <a:rPr lang="en-US" smtClean="0"/>
              <a:t>4/15/2025</a:t>
            </a:fld>
            <a:endParaRPr lang="en-US"/>
          </a:p>
        </p:txBody>
      </p:sp>
      <p:sp>
        <p:nvSpPr>
          <p:cNvPr id="5" name="Footer Placeholder 4">
            <a:extLst>
              <a:ext uri="{FF2B5EF4-FFF2-40B4-BE49-F238E27FC236}">
                <a16:creationId xmlns:a16="http://schemas.microsoft.com/office/drawing/2014/main" id="{4D1D62F2-2D53-3360-05FF-028812D000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348465-4C3D-9764-18DE-1EC7DEC281D0}"/>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488053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9AF05-CD07-C2EC-FA7A-6A76DB407EC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2ACAA49-ECF7-7C92-4F7E-E35F1C30D5E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97FC5DE-9242-CDFB-8408-89B1C6896A77}"/>
              </a:ext>
            </a:extLst>
          </p:cNvPr>
          <p:cNvSpPr>
            <a:spLocks noGrp="1"/>
          </p:cNvSpPr>
          <p:nvPr>
            <p:ph type="dt" sz="half" idx="10"/>
          </p:nvPr>
        </p:nvSpPr>
        <p:spPr/>
        <p:txBody>
          <a:bodyPr/>
          <a:lstStyle/>
          <a:p>
            <a:fld id="{F0BD7D6E-68A5-48ED-A2BF-3F695BC30070}" type="datetimeFigureOut">
              <a:rPr lang="en-US" smtClean="0"/>
              <a:t>4/15/2025</a:t>
            </a:fld>
            <a:endParaRPr lang="en-US"/>
          </a:p>
        </p:txBody>
      </p:sp>
      <p:sp>
        <p:nvSpPr>
          <p:cNvPr id="5" name="Footer Placeholder 4">
            <a:extLst>
              <a:ext uri="{FF2B5EF4-FFF2-40B4-BE49-F238E27FC236}">
                <a16:creationId xmlns:a16="http://schemas.microsoft.com/office/drawing/2014/main" id="{A14C8BD4-9A1E-CBE0-F211-39AC5A4E4A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15B45C-5989-67DB-3CAD-0A2DEE931CD2}"/>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1152348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12715-1B22-3D52-B25D-74DA451768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74B1A6-308B-1BBD-A6E1-15F896C24EE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ECA1BE5-9D83-9852-96CB-57A8DE3C34C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05D316C-2B96-F803-B4A4-FD4FE489092D}"/>
              </a:ext>
            </a:extLst>
          </p:cNvPr>
          <p:cNvSpPr>
            <a:spLocks noGrp="1"/>
          </p:cNvSpPr>
          <p:nvPr>
            <p:ph type="dt" sz="half" idx="10"/>
          </p:nvPr>
        </p:nvSpPr>
        <p:spPr/>
        <p:txBody>
          <a:bodyPr/>
          <a:lstStyle/>
          <a:p>
            <a:fld id="{F0BD7D6E-68A5-48ED-A2BF-3F695BC30070}" type="datetimeFigureOut">
              <a:rPr lang="en-US" smtClean="0"/>
              <a:t>4/15/2025</a:t>
            </a:fld>
            <a:endParaRPr lang="en-US"/>
          </a:p>
        </p:txBody>
      </p:sp>
      <p:sp>
        <p:nvSpPr>
          <p:cNvPr id="6" name="Footer Placeholder 5">
            <a:extLst>
              <a:ext uri="{FF2B5EF4-FFF2-40B4-BE49-F238E27FC236}">
                <a16:creationId xmlns:a16="http://schemas.microsoft.com/office/drawing/2014/main" id="{56E34901-A00C-BCCE-754D-509ACCD72A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11DFC8-BB1F-9044-2283-41B9C0B4DA53}"/>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3248287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14CE3-128A-7866-4272-4E683DC1445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FA62998-CF58-CDC2-00CE-BC073496B3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BA91A69-0254-D475-0CCA-683FEBECE30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6BEAF96-F21D-7B87-DE4C-764E586F45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24974BA-8630-8F96-F2EE-6B3F3AB55C3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0901015-516F-C278-72BD-3CE82B7D9DD9}"/>
              </a:ext>
            </a:extLst>
          </p:cNvPr>
          <p:cNvSpPr>
            <a:spLocks noGrp="1"/>
          </p:cNvSpPr>
          <p:nvPr>
            <p:ph type="dt" sz="half" idx="10"/>
          </p:nvPr>
        </p:nvSpPr>
        <p:spPr/>
        <p:txBody>
          <a:bodyPr/>
          <a:lstStyle/>
          <a:p>
            <a:fld id="{F0BD7D6E-68A5-48ED-A2BF-3F695BC30070}" type="datetimeFigureOut">
              <a:rPr lang="en-US" smtClean="0"/>
              <a:t>4/15/2025</a:t>
            </a:fld>
            <a:endParaRPr lang="en-US"/>
          </a:p>
        </p:txBody>
      </p:sp>
      <p:sp>
        <p:nvSpPr>
          <p:cNvPr id="8" name="Footer Placeholder 7">
            <a:extLst>
              <a:ext uri="{FF2B5EF4-FFF2-40B4-BE49-F238E27FC236}">
                <a16:creationId xmlns:a16="http://schemas.microsoft.com/office/drawing/2014/main" id="{AAC53332-CEA7-EAB9-7DFD-90CAF8695A5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5D6870D-4B9B-F7CC-C12E-E79B212E1FCC}"/>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1795952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F4B90-1F4A-2DB3-B68E-288E531135E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7B1033B-CEF1-0DD4-6693-7183EB58843A}"/>
              </a:ext>
            </a:extLst>
          </p:cNvPr>
          <p:cNvSpPr>
            <a:spLocks noGrp="1"/>
          </p:cNvSpPr>
          <p:nvPr>
            <p:ph type="dt" sz="half" idx="10"/>
          </p:nvPr>
        </p:nvSpPr>
        <p:spPr/>
        <p:txBody>
          <a:bodyPr/>
          <a:lstStyle/>
          <a:p>
            <a:fld id="{F0BD7D6E-68A5-48ED-A2BF-3F695BC30070}" type="datetimeFigureOut">
              <a:rPr lang="en-US" smtClean="0"/>
              <a:t>4/15/2025</a:t>
            </a:fld>
            <a:endParaRPr lang="en-US"/>
          </a:p>
        </p:txBody>
      </p:sp>
      <p:sp>
        <p:nvSpPr>
          <p:cNvPr id="4" name="Footer Placeholder 3">
            <a:extLst>
              <a:ext uri="{FF2B5EF4-FFF2-40B4-BE49-F238E27FC236}">
                <a16:creationId xmlns:a16="http://schemas.microsoft.com/office/drawing/2014/main" id="{75B2208B-65D3-21FD-94B4-6EA30881A4B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779175C-7693-EEA6-BEC7-07585DD1F3CA}"/>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185137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61C553-ED53-BA19-605E-874A1CFF5FA1}"/>
              </a:ext>
            </a:extLst>
          </p:cNvPr>
          <p:cNvSpPr>
            <a:spLocks noGrp="1"/>
          </p:cNvSpPr>
          <p:nvPr>
            <p:ph type="dt" sz="half" idx="10"/>
          </p:nvPr>
        </p:nvSpPr>
        <p:spPr/>
        <p:txBody>
          <a:bodyPr/>
          <a:lstStyle/>
          <a:p>
            <a:fld id="{F0BD7D6E-68A5-48ED-A2BF-3F695BC30070}" type="datetimeFigureOut">
              <a:rPr lang="en-US" smtClean="0"/>
              <a:t>4/15/2025</a:t>
            </a:fld>
            <a:endParaRPr lang="en-US"/>
          </a:p>
        </p:txBody>
      </p:sp>
      <p:sp>
        <p:nvSpPr>
          <p:cNvPr id="3" name="Footer Placeholder 2">
            <a:extLst>
              <a:ext uri="{FF2B5EF4-FFF2-40B4-BE49-F238E27FC236}">
                <a16:creationId xmlns:a16="http://schemas.microsoft.com/office/drawing/2014/main" id="{E6D5BD61-63E6-A631-1845-775751EFA63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5D726CB-B670-E049-8DE0-3685E3B3C68E}"/>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1418723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97CF3-E0A9-2288-F3DA-1600CB4AB0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712EA38-7641-6D51-CD19-0AAC189C64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1764D5C-ACC6-632F-6833-D1C8580B8B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1EF184-376B-EC26-7E11-70373593285E}"/>
              </a:ext>
            </a:extLst>
          </p:cNvPr>
          <p:cNvSpPr>
            <a:spLocks noGrp="1"/>
          </p:cNvSpPr>
          <p:nvPr>
            <p:ph type="dt" sz="half" idx="10"/>
          </p:nvPr>
        </p:nvSpPr>
        <p:spPr/>
        <p:txBody>
          <a:bodyPr/>
          <a:lstStyle/>
          <a:p>
            <a:fld id="{F0BD7D6E-68A5-48ED-A2BF-3F695BC30070}" type="datetimeFigureOut">
              <a:rPr lang="en-US" smtClean="0"/>
              <a:t>4/15/2025</a:t>
            </a:fld>
            <a:endParaRPr lang="en-US"/>
          </a:p>
        </p:txBody>
      </p:sp>
      <p:sp>
        <p:nvSpPr>
          <p:cNvPr id="6" name="Footer Placeholder 5">
            <a:extLst>
              <a:ext uri="{FF2B5EF4-FFF2-40B4-BE49-F238E27FC236}">
                <a16:creationId xmlns:a16="http://schemas.microsoft.com/office/drawing/2014/main" id="{2E275574-BE4A-B809-3466-CE3E187AA0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3B3C79-37D2-51BA-7397-4FF3D96A79C3}"/>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591327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CBD5D-3936-EBF6-6338-4D51260022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712A099-09E4-480A-372A-B07AA15B51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F91A0D8-8049-DFB7-F538-021869A01D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EF7588-419E-D7F6-20E4-B4717AAEC30E}"/>
              </a:ext>
            </a:extLst>
          </p:cNvPr>
          <p:cNvSpPr>
            <a:spLocks noGrp="1"/>
          </p:cNvSpPr>
          <p:nvPr>
            <p:ph type="dt" sz="half" idx="10"/>
          </p:nvPr>
        </p:nvSpPr>
        <p:spPr/>
        <p:txBody>
          <a:bodyPr/>
          <a:lstStyle/>
          <a:p>
            <a:fld id="{F0BD7D6E-68A5-48ED-A2BF-3F695BC30070}" type="datetimeFigureOut">
              <a:rPr lang="en-US" smtClean="0"/>
              <a:t>4/15/2025</a:t>
            </a:fld>
            <a:endParaRPr lang="en-US"/>
          </a:p>
        </p:txBody>
      </p:sp>
      <p:sp>
        <p:nvSpPr>
          <p:cNvPr id="6" name="Footer Placeholder 5">
            <a:extLst>
              <a:ext uri="{FF2B5EF4-FFF2-40B4-BE49-F238E27FC236}">
                <a16:creationId xmlns:a16="http://schemas.microsoft.com/office/drawing/2014/main" id="{9C82764A-34BF-7D54-E0AC-3FA3D7460E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45FD43-ED99-467E-8149-2C5B9610FC17}"/>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2975451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784F1F8-A708-D4BD-0DA9-C46AB01784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6E2C8D3-85DD-23B3-103E-FDC397E3C1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4FC4C6-CAD9-3F40-AEC8-9E21E443D7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0BD7D6E-68A5-48ED-A2BF-3F695BC30070}" type="datetimeFigureOut">
              <a:rPr lang="en-US" smtClean="0"/>
              <a:t>4/15/2025</a:t>
            </a:fld>
            <a:endParaRPr lang="en-US"/>
          </a:p>
        </p:txBody>
      </p:sp>
      <p:sp>
        <p:nvSpPr>
          <p:cNvPr id="5" name="Footer Placeholder 4">
            <a:extLst>
              <a:ext uri="{FF2B5EF4-FFF2-40B4-BE49-F238E27FC236}">
                <a16:creationId xmlns:a16="http://schemas.microsoft.com/office/drawing/2014/main" id="{C3D1DA8A-FB78-86D9-3813-86CA3F12A2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D47C6F5-6145-D128-3B18-8E2965C077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BD9096E-F2FF-4EAB-8FAA-07BDEEEF8F67}" type="slidenum">
              <a:rPr lang="en-US" smtClean="0"/>
              <a:t>‹#›</a:t>
            </a:fld>
            <a:endParaRPr lang="en-US"/>
          </a:p>
        </p:txBody>
      </p:sp>
    </p:spTree>
    <p:extLst>
      <p:ext uri="{BB962C8B-B14F-4D97-AF65-F5344CB8AC3E}">
        <p14:creationId xmlns:p14="http://schemas.microsoft.com/office/powerpoint/2010/main" val="10037741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B3479-54A3-6444-FC83-3F5DD0CDCC30}"/>
              </a:ext>
            </a:extLst>
          </p:cNvPr>
          <p:cNvSpPr>
            <a:spLocks noGrp="1"/>
          </p:cNvSpPr>
          <p:nvPr>
            <p:ph type="ctrTitle"/>
          </p:nvPr>
        </p:nvSpPr>
        <p:spPr/>
        <p:txBody>
          <a:bodyPr/>
          <a:lstStyle/>
          <a:p>
            <a:r>
              <a:rPr lang="de-DE" dirty="0"/>
              <a:t>Klausur S 1397 Strafrecht WS 2024/2025</a:t>
            </a:r>
            <a:endParaRPr lang="en-US" dirty="0"/>
          </a:p>
        </p:txBody>
      </p:sp>
      <p:sp>
        <p:nvSpPr>
          <p:cNvPr id="3" name="Subtitle 2">
            <a:extLst>
              <a:ext uri="{FF2B5EF4-FFF2-40B4-BE49-F238E27FC236}">
                <a16:creationId xmlns:a16="http://schemas.microsoft.com/office/drawing/2014/main" id="{4BD854CA-C71D-65A5-230E-333DA8BD9D4F}"/>
              </a:ext>
            </a:extLst>
          </p:cNvPr>
          <p:cNvSpPr>
            <a:spLocks noGrp="1"/>
          </p:cNvSpPr>
          <p:nvPr>
            <p:ph type="subTitle" idx="1"/>
          </p:nvPr>
        </p:nvSpPr>
        <p:spPr/>
        <p:txBody>
          <a:bodyPr/>
          <a:lstStyle/>
          <a:p>
            <a:r>
              <a:rPr lang="de-DE" dirty="0"/>
              <a:t>Friedrich Toepel</a:t>
            </a:r>
            <a:endParaRPr lang="en-US" dirty="0"/>
          </a:p>
        </p:txBody>
      </p:sp>
    </p:spTree>
    <p:extLst>
      <p:ext uri="{BB962C8B-B14F-4D97-AF65-F5344CB8AC3E}">
        <p14:creationId xmlns:p14="http://schemas.microsoft.com/office/powerpoint/2010/main" val="1883679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E48CF8-4EDB-7334-9C13-70FEF19A400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FAA236-4391-8868-33D9-EE45EC6A3899}"/>
              </a:ext>
            </a:extLst>
          </p:cNvPr>
          <p:cNvSpPr>
            <a:spLocks noGrp="1"/>
          </p:cNvSpPr>
          <p:nvPr>
            <p:ph idx="1"/>
          </p:nvPr>
        </p:nvSpPr>
        <p:spPr>
          <a:xfrm>
            <a:off x="838200" y="658368"/>
            <a:ext cx="10515600" cy="5518595"/>
          </a:xfrm>
        </p:spPr>
        <p:txBody>
          <a:bodyPr>
            <a:noAutofit/>
          </a:bodyPr>
          <a:lstStyle/>
          <a:p>
            <a:r>
              <a:rPr lang="de-DE" sz="3200" b="1" dirty="0"/>
              <a:t>2. unmittelbares Ansetzen: </a:t>
            </a:r>
          </a:p>
          <a:p>
            <a:r>
              <a:rPr lang="de-DE" sz="3200" dirty="0"/>
              <a:t>+, nach Vorstellung des A sogar vollendet (mit Verbringen in die Gewahrsamsexklave) </a:t>
            </a:r>
          </a:p>
          <a:p>
            <a:r>
              <a:rPr lang="de-DE" sz="3200" b="1" dirty="0"/>
              <a:t>III. Rechtswidrigkeit, Schuld +</a:t>
            </a:r>
          </a:p>
          <a:p>
            <a:r>
              <a:rPr lang="de-DE" sz="3200" b="1" dirty="0"/>
              <a:t>IV. Rücktritt?</a:t>
            </a:r>
          </a:p>
          <a:p>
            <a:r>
              <a:rPr lang="de-DE" sz="3200" dirty="0"/>
              <a:t>Rückgabe des Geldes „voller Reue“?</a:t>
            </a:r>
          </a:p>
          <a:p>
            <a:r>
              <a:rPr lang="de-DE" sz="3200" b="1" dirty="0"/>
              <a:t> Aber: </a:t>
            </a:r>
            <a:r>
              <a:rPr lang="de-DE" sz="3200" dirty="0"/>
              <a:t>A glaubt an zufälliges Ertappen</a:t>
            </a:r>
          </a:p>
          <a:p>
            <a:r>
              <a:rPr lang="de-DE" sz="3200" b="1" dirty="0"/>
              <a:t>bei der Rückgabe ist ihm immer noch nicht bewusst, dass C ihr Einverständnis erklärt hat</a:t>
            </a:r>
          </a:p>
          <a:p>
            <a:r>
              <a:rPr lang="de-DE" sz="3200" dirty="0"/>
              <a:t>A  hält die Tat auch in diesem Zeitpunkt für vollendet! </a:t>
            </a:r>
          </a:p>
        </p:txBody>
      </p:sp>
    </p:spTree>
    <p:extLst>
      <p:ext uri="{BB962C8B-B14F-4D97-AF65-F5344CB8AC3E}">
        <p14:creationId xmlns:p14="http://schemas.microsoft.com/office/powerpoint/2010/main" val="41878717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F9A166-D7AC-1A2F-3141-A6EB10F34DB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E44EED-9A46-FC33-6D42-BC87CCC23BE3}"/>
              </a:ext>
            </a:extLst>
          </p:cNvPr>
          <p:cNvSpPr>
            <a:spLocks noGrp="1"/>
          </p:cNvSpPr>
          <p:nvPr>
            <p:ph idx="1"/>
          </p:nvPr>
        </p:nvSpPr>
        <p:spPr>
          <a:xfrm>
            <a:off x="838200" y="658368"/>
            <a:ext cx="10515600" cy="5518595"/>
          </a:xfrm>
        </p:spPr>
        <p:txBody>
          <a:bodyPr>
            <a:noAutofit/>
          </a:bodyPr>
          <a:lstStyle/>
          <a:p>
            <a:r>
              <a:rPr lang="de-DE" sz="3200" dirty="0"/>
              <a:t>≠ Stadium des unbeendeten noch des beendeten Versuchs iSd § 24 Abs. 1 Satz 1 StGB</a:t>
            </a:r>
          </a:p>
          <a:p>
            <a:r>
              <a:rPr lang="de-DE" sz="3200" b="1" dirty="0"/>
              <a:t>§ 24 Abs. 1 Satz 2 StGB?</a:t>
            </a:r>
          </a:p>
          <a:p>
            <a:r>
              <a:rPr lang="de-DE" sz="3200" dirty="0"/>
              <a:t>-, Rückgabe kann nicht als Bemühen, </a:t>
            </a:r>
            <a:r>
              <a:rPr lang="de-DE" sz="3200" b="1" dirty="0"/>
              <a:t>Vollendung der Tat zu verhindern</a:t>
            </a:r>
            <a:r>
              <a:rPr lang="de-DE" sz="3200" dirty="0"/>
              <a:t>, gewertet werden</a:t>
            </a:r>
          </a:p>
          <a:p>
            <a:r>
              <a:rPr lang="de-DE" sz="3200" dirty="0"/>
              <a:t>(Tätervorstellung Tat vollendet!)</a:t>
            </a:r>
          </a:p>
          <a:p>
            <a:r>
              <a:rPr lang="de-DE" sz="3200" b="1" dirty="0"/>
              <a:t>Fehlgeschlagener Versuch?</a:t>
            </a:r>
          </a:p>
          <a:p>
            <a:r>
              <a:rPr lang="de-DE" sz="3200" dirty="0"/>
              <a:t>-, da A die Tatbestandsverwirklichung für </a:t>
            </a:r>
            <a:r>
              <a:rPr lang="de-DE" sz="3200" b="1" dirty="0"/>
              <a:t>vollendet </a:t>
            </a:r>
            <a:r>
              <a:rPr lang="de-DE" sz="3200" dirty="0"/>
              <a:t>hält</a:t>
            </a:r>
          </a:p>
          <a:p>
            <a:r>
              <a:rPr lang="de-DE" sz="3200" b="1" dirty="0"/>
              <a:t>IV. Strafzumessung</a:t>
            </a:r>
          </a:p>
          <a:p>
            <a:r>
              <a:rPr lang="de-DE" sz="3200" dirty="0"/>
              <a:t>Sonderstrafrahmen des § 243 Abs. 1 Satz 1 StGB?</a:t>
            </a:r>
          </a:p>
        </p:txBody>
      </p:sp>
    </p:spTree>
    <p:extLst>
      <p:ext uri="{BB962C8B-B14F-4D97-AF65-F5344CB8AC3E}">
        <p14:creationId xmlns:p14="http://schemas.microsoft.com/office/powerpoint/2010/main" val="1396679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E0F934-3087-9E3A-DA95-0F229CB86E8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E58EDA-835C-227E-A898-25CE84ACFA75}"/>
              </a:ext>
            </a:extLst>
          </p:cNvPr>
          <p:cNvSpPr>
            <a:spLocks noGrp="1"/>
          </p:cNvSpPr>
          <p:nvPr>
            <p:ph idx="1"/>
          </p:nvPr>
        </p:nvSpPr>
        <p:spPr>
          <a:xfrm>
            <a:off x="838200" y="658368"/>
            <a:ext cx="10515600" cy="5518595"/>
          </a:xfrm>
        </p:spPr>
        <p:txBody>
          <a:bodyPr>
            <a:noAutofit/>
          </a:bodyPr>
          <a:lstStyle/>
          <a:p>
            <a:r>
              <a:rPr lang="de-DE" sz="3200" b="1" dirty="0"/>
              <a:t>Geringwertigkeitsklausel des § 243 Abs. 2 StGB steht entgegen?</a:t>
            </a:r>
          </a:p>
          <a:p>
            <a:r>
              <a:rPr lang="de-DE" sz="3200" dirty="0"/>
              <a:t>-, da die entnommenen Geldscheine im Wert von 150 Euro weder objektiv noch subjektiv (A hat „mindestens“ den objektiven Wert erwartet) unter die maßgebliche Schwelle fallen </a:t>
            </a:r>
            <a:r>
              <a:rPr lang="de-DE" sz="3200" b="1" dirty="0"/>
              <a:t>(EUR 50)</a:t>
            </a:r>
          </a:p>
          <a:p>
            <a:r>
              <a:rPr lang="de-DE" sz="3200" b="1" dirty="0"/>
              <a:t>1. § 243 Abs. 1 Satz 2 Nr. 1 StGB (Eindringen ins Büro)?</a:t>
            </a:r>
          </a:p>
          <a:p>
            <a:r>
              <a:rPr lang="de-DE" sz="3200" dirty="0"/>
              <a:t>hier allein eine </a:t>
            </a:r>
            <a:r>
              <a:rPr lang="de-DE" sz="3200" b="1" dirty="0"/>
              <a:t>versuchte Verwirklichung des § 243 Abs. 1 Satz 2 Nr. 1 StGB </a:t>
            </a:r>
            <a:r>
              <a:rPr lang="de-DE" sz="3200" dirty="0"/>
              <a:t>in Betracht kommend: </a:t>
            </a:r>
          </a:p>
          <a:p>
            <a:r>
              <a:rPr lang="de-DE" sz="3200" dirty="0"/>
              <a:t>verschlossenes Büro = „Geschäftsraum“</a:t>
            </a:r>
          </a:p>
        </p:txBody>
      </p:sp>
    </p:spTree>
    <p:extLst>
      <p:ext uri="{BB962C8B-B14F-4D97-AF65-F5344CB8AC3E}">
        <p14:creationId xmlns:p14="http://schemas.microsoft.com/office/powerpoint/2010/main" val="17167300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F2F86C-228D-D23B-4E68-61D679C489E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220DF0-0B27-5675-4D32-ABA299B8533B}"/>
              </a:ext>
            </a:extLst>
          </p:cNvPr>
          <p:cNvSpPr>
            <a:spLocks noGrp="1"/>
          </p:cNvSpPr>
          <p:nvPr>
            <p:ph idx="1"/>
          </p:nvPr>
        </p:nvSpPr>
        <p:spPr>
          <a:xfrm>
            <a:off x="838200" y="658368"/>
            <a:ext cx="10515600" cy="5518595"/>
          </a:xfrm>
        </p:spPr>
        <p:txBody>
          <a:bodyPr>
            <a:noAutofit/>
          </a:bodyPr>
          <a:lstStyle/>
          <a:p>
            <a:r>
              <a:rPr lang="de-DE" sz="3200" b="1" dirty="0"/>
              <a:t>mit Brieföffner hinein gelangt </a:t>
            </a:r>
            <a:r>
              <a:rPr lang="de-DE" sz="3200" dirty="0"/>
              <a:t>= mit „nicht zur ordnungsmäßigen Öffnung bestimmtem Werkzeug“</a:t>
            </a:r>
          </a:p>
          <a:p>
            <a:r>
              <a:rPr lang="de-DE" sz="3200" dirty="0"/>
              <a:t> A hat </a:t>
            </a:r>
            <a:r>
              <a:rPr lang="de-DE" sz="3200" b="1" dirty="0"/>
              <a:t>„schlüsselähnlich“ auf den Schließmechanismus </a:t>
            </a:r>
            <a:r>
              <a:rPr lang="de-DE" sz="3200" dirty="0"/>
              <a:t>selbst eingewirkt </a:t>
            </a:r>
          </a:p>
          <a:p>
            <a:r>
              <a:rPr lang="de-DE" sz="3200" dirty="0"/>
              <a:t>Selbst nach engerer Auffassung also ist dies Merkmal erfüllt.</a:t>
            </a:r>
          </a:p>
          <a:p>
            <a:r>
              <a:rPr lang="de-DE" sz="3200" b="1" dirty="0"/>
              <a:t> a) Vollendetes Regelbeispeil scheitert aber am Einverständnis der C</a:t>
            </a:r>
          </a:p>
          <a:p>
            <a:r>
              <a:rPr lang="de-DE" sz="3200" dirty="0"/>
              <a:t>Einverständnis auch mit dem Eindringen</a:t>
            </a:r>
          </a:p>
        </p:txBody>
      </p:sp>
    </p:spTree>
    <p:extLst>
      <p:ext uri="{BB962C8B-B14F-4D97-AF65-F5344CB8AC3E}">
        <p14:creationId xmlns:p14="http://schemas.microsoft.com/office/powerpoint/2010/main" val="787663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47EE0C-0FE6-BC3B-D7F4-056B518D14B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C53310-8B1F-66C4-6E48-27C71AFC6699}"/>
              </a:ext>
            </a:extLst>
          </p:cNvPr>
          <p:cNvSpPr>
            <a:spLocks noGrp="1"/>
          </p:cNvSpPr>
          <p:nvPr>
            <p:ph idx="1"/>
          </p:nvPr>
        </p:nvSpPr>
        <p:spPr>
          <a:xfrm>
            <a:off x="838200" y="658368"/>
            <a:ext cx="10515600" cy="5518595"/>
          </a:xfrm>
        </p:spPr>
        <p:txBody>
          <a:bodyPr>
            <a:noAutofit/>
          </a:bodyPr>
          <a:lstStyle/>
          <a:p>
            <a:r>
              <a:rPr lang="de-DE" sz="3200" b="1" dirty="0"/>
              <a:t>b) Indizwirkung auch bei versuchtem Regelbeispiel?</a:t>
            </a:r>
          </a:p>
          <a:p>
            <a:r>
              <a:rPr lang="de-DE" sz="3200" dirty="0"/>
              <a:t>A hat nach seiner Vorstellung die genannten objektiven Merkmale bereits vollständig verwirklicht = erst recht zu ihnen unmittelbar angesetzt</a:t>
            </a:r>
          </a:p>
          <a:p>
            <a:r>
              <a:rPr lang="de-DE" sz="3200" b="1" dirty="0"/>
              <a:t>hier gegebene Konstellation: unmittelbares Ansetzen zu Grunddelikt </a:t>
            </a:r>
            <a:r>
              <a:rPr lang="de-DE" sz="3200" b="1" u="sng" dirty="0"/>
              <a:t>und</a:t>
            </a:r>
            <a:r>
              <a:rPr lang="de-DE" sz="3200" b="1" dirty="0"/>
              <a:t> Regelbeispiel</a:t>
            </a:r>
          </a:p>
          <a:p>
            <a:r>
              <a:rPr lang="de-DE" sz="3200" b="1" dirty="0"/>
              <a:t>aa) Rechtsprechung:  </a:t>
            </a:r>
          </a:p>
          <a:p>
            <a:r>
              <a:rPr lang="de-DE" sz="3200" dirty="0"/>
              <a:t>Regelbeispiele seien in ihrer Strukturtatbestandsähnlich,</a:t>
            </a:r>
          </a:p>
          <a:p>
            <a:r>
              <a:rPr lang="de-DE" sz="3200" dirty="0"/>
              <a:t>Gesetzgeber wollte mit der Umwandlung des früheren Qualifikationstatbestands nicht die Strafbarkeit einschränken</a:t>
            </a:r>
          </a:p>
        </p:txBody>
      </p:sp>
    </p:spTree>
    <p:extLst>
      <p:ext uri="{BB962C8B-B14F-4D97-AF65-F5344CB8AC3E}">
        <p14:creationId xmlns:p14="http://schemas.microsoft.com/office/powerpoint/2010/main" val="16453778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92BFB3-1B32-7040-6FF7-CE7954E2DCB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62AB6F-8504-573E-5199-A714B2F2E26F}"/>
              </a:ext>
            </a:extLst>
          </p:cNvPr>
          <p:cNvSpPr>
            <a:spLocks noGrp="1"/>
          </p:cNvSpPr>
          <p:nvPr>
            <p:ph idx="1"/>
          </p:nvPr>
        </p:nvSpPr>
        <p:spPr>
          <a:xfrm>
            <a:off x="838200" y="658368"/>
            <a:ext cx="10515600" cy="5518595"/>
          </a:xfrm>
        </p:spPr>
        <p:txBody>
          <a:bodyPr>
            <a:noAutofit/>
          </a:bodyPr>
          <a:lstStyle/>
          <a:p>
            <a:r>
              <a:rPr lang="de-DE" sz="3200" b="1" dirty="0"/>
              <a:t>Gegenargument: Art. 103 Abs. 2 GG, </a:t>
            </a:r>
            <a:r>
              <a:rPr lang="de-DE" sz="3200" dirty="0"/>
              <a:t>„Tatbestand“ auch derjenige des § 22 StGB</a:t>
            </a:r>
          </a:p>
          <a:p>
            <a:r>
              <a:rPr lang="de-DE" sz="3200" b="1" dirty="0"/>
              <a:t>Beide Auffassungen vertretbar </a:t>
            </a:r>
          </a:p>
          <a:p>
            <a:r>
              <a:rPr lang="de-DE" sz="3200" dirty="0"/>
              <a:t>(jeweils fakultativ über § 23 Abs. 2 StGB gemilderten) Strafrahmen des § 243 Abs. 1 Satz 1 StGB heranzuziehen oder nur der des § 242 Abs. 1 StGB</a:t>
            </a:r>
          </a:p>
          <a:p>
            <a:r>
              <a:rPr lang="de-DE" sz="3200" dirty="0"/>
              <a:t>[c) Bei Ablehnung der Indizwirkung des versuchten Regelbeispiels: </a:t>
            </a:r>
            <a:r>
              <a:rPr lang="de-DE" sz="3200" b="1" dirty="0"/>
              <a:t>unbenannter besonders schwerer Fall?</a:t>
            </a:r>
          </a:p>
          <a:p>
            <a:r>
              <a:rPr lang="de-DE" sz="3200" dirty="0"/>
              <a:t>Möglich, aber auch § 23 Abs. 2 StGB analog beachten]</a:t>
            </a:r>
          </a:p>
        </p:txBody>
      </p:sp>
    </p:spTree>
    <p:extLst>
      <p:ext uri="{BB962C8B-B14F-4D97-AF65-F5344CB8AC3E}">
        <p14:creationId xmlns:p14="http://schemas.microsoft.com/office/powerpoint/2010/main" val="996882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B9D5B7-39B6-91DA-F54A-B7D8F1F3CC2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C880D4-E6F5-7F26-D75F-5E48957E1DE8}"/>
              </a:ext>
            </a:extLst>
          </p:cNvPr>
          <p:cNvSpPr>
            <a:spLocks noGrp="1"/>
          </p:cNvSpPr>
          <p:nvPr>
            <p:ph idx="1"/>
          </p:nvPr>
        </p:nvSpPr>
        <p:spPr>
          <a:xfrm>
            <a:off x="838200" y="658368"/>
            <a:ext cx="10515600" cy="5518595"/>
          </a:xfrm>
        </p:spPr>
        <p:txBody>
          <a:bodyPr>
            <a:noAutofit/>
          </a:bodyPr>
          <a:lstStyle/>
          <a:p>
            <a:r>
              <a:rPr lang="de-DE" sz="3200" dirty="0"/>
              <a:t> </a:t>
            </a:r>
            <a:r>
              <a:rPr lang="de-DE" sz="3200" b="1" dirty="0"/>
              <a:t>2. Gewerbsmäßigkeit? Bearbeitervermerk 1.!</a:t>
            </a:r>
          </a:p>
          <a:p>
            <a:r>
              <a:rPr lang="de-DE" sz="3200" dirty="0"/>
              <a:t>„Gewerbsmäßigkeit“ [§ 243 Abs. 1 Satz 2 Nr. 3 StGB] lässt sich nach dem Bearbeitungsvermerk nicht nachweisen: </a:t>
            </a:r>
          </a:p>
          <a:p>
            <a:r>
              <a:rPr lang="de-DE" sz="3200" dirty="0"/>
              <a:t>A hat im Zweifel erstmals und zudem ohne mitgeteilten Fortsetzungswillen gehandelt</a:t>
            </a:r>
          </a:p>
          <a:p>
            <a:r>
              <a:rPr lang="de-DE" sz="3200" b="1" dirty="0"/>
              <a:t>V. Strafantrag erforderlich?</a:t>
            </a:r>
          </a:p>
          <a:p>
            <a:r>
              <a:rPr lang="de-DE" sz="3200" dirty="0"/>
              <a:t>C wünscht „wegen der familiären Verbundenheit “ und „ausdrücklich keine Strafverfolgung = kein Strafantrag nach § 77 StGB, § 158 Abs. 2 StPO gestellt</a:t>
            </a:r>
          </a:p>
          <a:p>
            <a:r>
              <a:rPr lang="de-DE" sz="3200" b="1" dirty="0"/>
              <a:t>Aber nur von Bedeutung: Wenn C als „Angehörige“ verletzt , § 247 StGB!</a:t>
            </a:r>
          </a:p>
        </p:txBody>
      </p:sp>
    </p:spTree>
    <p:extLst>
      <p:ext uri="{BB962C8B-B14F-4D97-AF65-F5344CB8AC3E}">
        <p14:creationId xmlns:p14="http://schemas.microsoft.com/office/powerpoint/2010/main" val="41554423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3DBCE6-7ADF-6925-7C70-2352F0D4EDD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92377C-72CE-BC42-B7DD-0C156DC333AC}"/>
              </a:ext>
            </a:extLst>
          </p:cNvPr>
          <p:cNvSpPr>
            <a:spLocks noGrp="1"/>
          </p:cNvSpPr>
          <p:nvPr>
            <p:ph idx="1"/>
          </p:nvPr>
        </p:nvSpPr>
        <p:spPr>
          <a:xfrm>
            <a:off x="838200" y="658368"/>
            <a:ext cx="10515600" cy="5518595"/>
          </a:xfrm>
        </p:spPr>
        <p:txBody>
          <a:bodyPr>
            <a:noAutofit/>
          </a:bodyPr>
          <a:lstStyle/>
          <a:p>
            <a:r>
              <a:rPr lang="de-DE" sz="3200" b="1" dirty="0"/>
              <a:t>Angehörigeneigenschaft: § 11 Abs. 1 Nr. 1 StGB </a:t>
            </a:r>
          </a:p>
          <a:p>
            <a:r>
              <a:rPr lang="de-DE" sz="3200" dirty="0"/>
              <a:t>„Schwägerschaft“ (anders als zwischen Stiefeltern und -kindern) ist </a:t>
            </a:r>
            <a:r>
              <a:rPr lang="de-DE" sz="3200" b="1" dirty="0"/>
              <a:t>nicht Verwandtschaft in „gerader Linie“</a:t>
            </a:r>
          </a:p>
          <a:p>
            <a:r>
              <a:rPr lang="de-DE" sz="3200" b="1" dirty="0"/>
              <a:t>Also: „Geschwister“?</a:t>
            </a:r>
          </a:p>
          <a:p>
            <a:r>
              <a:rPr lang="de-DE" sz="3200" dirty="0"/>
              <a:t>nur dann, wenn die Personen mindestens ein Elternteil gemeinsam haben, </a:t>
            </a:r>
          </a:p>
          <a:p>
            <a:r>
              <a:rPr lang="de-DE" sz="3200" b="1" dirty="0"/>
              <a:t>bei Stiefgeschwistern –</a:t>
            </a:r>
          </a:p>
          <a:p>
            <a:r>
              <a:rPr lang="de-DE" sz="3200" dirty="0"/>
              <a:t>Daher: Wunsch der Verletzten C ist für die Strafverfolgung </a:t>
            </a:r>
            <a:r>
              <a:rPr lang="de-DE" sz="3200" b="1" dirty="0"/>
              <a:t>unbeachtlich.</a:t>
            </a:r>
          </a:p>
          <a:p>
            <a:r>
              <a:rPr lang="de-DE" sz="3200" b="1" dirty="0"/>
              <a:t>A.A. noch vertretbar </a:t>
            </a:r>
            <a:r>
              <a:rPr lang="de-DE" sz="3200" dirty="0"/>
              <a:t>(Duden: „Stiefbruder“ umgangssprachlich auch „Halbbruder“)</a:t>
            </a:r>
          </a:p>
        </p:txBody>
      </p:sp>
    </p:spTree>
    <p:extLst>
      <p:ext uri="{BB962C8B-B14F-4D97-AF65-F5344CB8AC3E}">
        <p14:creationId xmlns:p14="http://schemas.microsoft.com/office/powerpoint/2010/main" val="31042414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6F09D6-A87C-72EC-B1E2-2F1EA16659A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40C184-604C-2D89-4286-420FD2B05169}"/>
              </a:ext>
            </a:extLst>
          </p:cNvPr>
          <p:cNvSpPr>
            <a:spLocks noGrp="1"/>
          </p:cNvSpPr>
          <p:nvPr>
            <p:ph idx="1"/>
          </p:nvPr>
        </p:nvSpPr>
        <p:spPr>
          <a:xfrm>
            <a:off x="838200" y="658368"/>
            <a:ext cx="10515600" cy="5518595"/>
          </a:xfrm>
        </p:spPr>
        <p:txBody>
          <a:bodyPr>
            <a:noAutofit/>
          </a:bodyPr>
          <a:lstStyle/>
          <a:p>
            <a:r>
              <a:rPr lang="de-DE" sz="3200" b="1" dirty="0"/>
              <a:t>E.	Unterschlagung nach § 246 Abs. 1 (Abs. 3) StGB</a:t>
            </a:r>
          </a:p>
          <a:p>
            <a:r>
              <a:rPr lang="de-DE" sz="3200" b="1" dirty="0"/>
              <a:t>Tatbestand</a:t>
            </a:r>
          </a:p>
          <a:p>
            <a:r>
              <a:rPr lang="de-DE" sz="3200" b="1" dirty="0"/>
              <a:t>1. Zueignung</a:t>
            </a:r>
          </a:p>
          <a:p>
            <a:r>
              <a:rPr lang="de-DE" sz="3200" b="1" dirty="0"/>
              <a:t>engste „Manifestationstheorie“:</a:t>
            </a:r>
          </a:p>
          <a:p>
            <a:r>
              <a:rPr lang="de-DE" sz="3200" dirty="0"/>
              <a:t>äußeres Verhalten muss eindeutig auf den Zueignungswillen des Täters schließen lassen</a:t>
            </a:r>
          </a:p>
          <a:p>
            <a:r>
              <a:rPr lang="de-DE" sz="3200" b="1" dirty="0"/>
              <a:t>Hier </a:t>
            </a:r>
            <a:r>
              <a:rPr lang="de-DE" sz="3200" dirty="0"/>
              <a:t>+, A nimmt ihm nicht gehörende Sachen an sich, durch eine Gewahrsamsschranke (Tür) besonders geschützt</a:t>
            </a:r>
          </a:p>
          <a:p>
            <a:r>
              <a:rPr lang="de-DE" sz="3200" dirty="0"/>
              <a:t>(Anders als mehrdeutige Ansichnehmen einer gewahrsamslosen Fundsache.)</a:t>
            </a:r>
          </a:p>
        </p:txBody>
      </p:sp>
    </p:spTree>
    <p:extLst>
      <p:ext uri="{BB962C8B-B14F-4D97-AF65-F5344CB8AC3E}">
        <p14:creationId xmlns:p14="http://schemas.microsoft.com/office/powerpoint/2010/main" val="14828166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110F4E-BEDD-9085-491B-CC5BC6AC2E3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F9C720-7CDE-C099-E610-DAA1FD4888E5}"/>
              </a:ext>
            </a:extLst>
          </p:cNvPr>
          <p:cNvSpPr>
            <a:spLocks noGrp="1"/>
          </p:cNvSpPr>
          <p:nvPr>
            <p:ph idx="1"/>
          </p:nvPr>
        </p:nvSpPr>
        <p:spPr>
          <a:xfrm>
            <a:off x="838200" y="658368"/>
            <a:ext cx="10515600" cy="5518595"/>
          </a:xfrm>
        </p:spPr>
        <p:txBody>
          <a:bodyPr>
            <a:noAutofit/>
          </a:bodyPr>
          <a:lstStyle/>
          <a:p>
            <a:r>
              <a:rPr lang="de-DE" sz="3200" dirty="0"/>
              <a:t>Die </a:t>
            </a:r>
            <a:r>
              <a:rPr lang="de-DE" sz="3200" b="1" dirty="0"/>
              <a:t>anderen Manifestationstheorien </a:t>
            </a:r>
            <a:r>
              <a:rPr lang="de-DE" sz="3200" dirty="0"/>
              <a:t>sind </a:t>
            </a:r>
            <a:r>
              <a:rPr lang="de-DE" sz="3200" b="1" dirty="0"/>
              <a:t>noch weiter</a:t>
            </a:r>
            <a:r>
              <a:rPr lang="de-DE" sz="3200" dirty="0"/>
              <a:t>, kommen also erst zum selben Ergebnis.</a:t>
            </a:r>
          </a:p>
          <a:p>
            <a:r>
              <a:rPr lang="de-DE" sz="3200" b="1" dirty="0"/>
              <a:t>II. Rechtswidrigkeit der Zueignung</a:t>
            </a:r>
          </a:p>
          <a:p>
            <a:r>
              <a:rPr lang="de-DE" sz="3200" dirty="0"/>
              <a:t>dann </a:t>
            </a:r>
            <a:r>
              <a:rPr lang="de-DE" sz="3200" b="1" dirty="0"/>
              <a:t>nicht,</a:t>
            </a:r>
            <a:r>
              <a:rPr lang="de-DE" sz="3200" dirty="0"/>
              <a:t> </a:t>
            </a:r>
            <a:r>
              <a:rPr lang="de-DE" sz="3200" b="1" dirty="0"/>
              <a:t>wenn der Eigentümer die Zueignung gebilligt hat</a:t>
            </a:r>
          </a:p>
          <a:p>
            <a:r>
              <a:rPr lang="de-DE" sz="3200" b="1" dirty="0"/>
              <a:t>(kommt nicht darauf an, ob hier von „Einverständnis“ oder von „Einwilligung“ gesprochen wird)</a:t>
            </a:r>
          </a:p>
          <a:p>
            <a:r>
              <a:rPr lang="de-DE" sz="3200" dirty="0"/>
              <a:t>Im Zusammenhang mit der Diebesfalle </a:t>
            </a:r>
            <a:r>
              <a:rPr lang="de-DE" sz="3200" b="1" dirty="0"/>
              <a:t>manchmal Eigentümer nur mit der Gewahrsamsverschiebung, nicht aber mit dem Eigentumszugriff einverstanden</a:t>
            </a:r>
          </a:p>
          <a:p>
            <a:r>
              <a:rPr lang="de-DE" sz="3200" dirty="0"/>
              <a:t>Dann bliebe Zueignungsakt </a:t>
            </a:r>
            <a:r>
              <a:rPr lang="de-DE" sz="3200" b="1" dirty="0"/>
              <a:t>rechtswidrig.</a:t>
            </a:r>
          </a:p>
        </p:txBody>
      </p:sp>
    </p:spTree>
    <p:extLst>
      <p:ext uri="{BB962C8B-B14F-4D97-AF65-F5344CB8AC3E}">
        <p14:creationId xmlns:p14="http://schemas.microsoft.com/office/powerpoint/2010/main" val="3125810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02E4C2-8764-2F48-67CB-79F7EFD3A0C7}"/>
              </a:ext>
            </a:extLst>
          </p:cNvPr>
          <p:cNvSpPr>
            <a:spLocks noGrp="1"/>
          </p:cNvSpPr>
          <p:nvPr>
            <p:ph idx="1"/>
          </p:nvPr>
        </p:nvSpPr>
        <p:spPr>
          <a:xfrm>
            <a:off x="838200" y="658368"/>
            <a:ext cx="10515600" cy="5518595"/>
          </a:xfrm>
        </p:spPr>
        <p:txBody>
          <a:bodyPr>
            <a:normAutofit lnSpcReduction="10000"/>
          </a:bodyPr>
          <a:lstStyle/>
          <a:p>
            <a:r>
              <a:rPr lang="de-DE" sz="3200" dirty="0"/>
              <a:t>Frage 1: (Wie) Hat sich A strafbar gemacht?</a:t>
            </a:r>
          </a:p>
          <a:p>
            <a:r>
              <a:rPr lang="de-DE" sz="3200" dirty="0"/>
              <a:t>Erster Handlungsabschnitt: Das Geschehen um den „Lockvogel“</a:t>
            </a:r>
          </a:p>
          <a:p>
            <a:r>
              <a:rPr lang="de-DE" sz="3200" b="1" dirty="0"/>
              <a:t>A.</a:t>
            </a:r>
            <a:r>
              <a:rPr lang="de-DE" sz="3200" dirty="0"/>
              <a:t>	</a:t>
            </a:r>
            <a:r>
              <a:rPr lang="de-DE" sz="3200" b="1" dirty="0"/>
              <a:t>Diebstahl nach § 242 Abs. 1 StGB</a:t>
            </a:r>
          </a:p>
          <a:p>
            <a:r>
              <a:rPr lang="de-DE" sz="3200" dirty="0"/>
              <a:t>Durch Ansichnehmen der Geldscheine und in die Hosentasche Stecken</a:t>
            </a:r>
          </a:p>
          <a:p>
            <a:r>
              <a:rPr lang="de-DE" sz="3200" b="1" dirty="0"/>
              <a:t>Objektiver Tatbestand</a:t>
            </a:r>
          </a:p>
          <a:p>
            <a:r>
              <a:rPr lang="de-DE" sz="3200" b="1" dirty="0"/>
              <a:t>I. fbS: </a:t>
            </a:r>
          </a:p>
          <a:p>
            <a:r>
              <a:rPr lang="de-DE" sz="3200" dirty="0"/>
              <a:t>in der Geldbörse befindliche Scheine im Gesamtwert von 150 Euro, </a:t>
            </a:r>
          </a:p>
          <a:p>
            <a:r>
              <a:rPr lang="de-DE" sz="3200" dirty="0"/>
              <a:t>C gehörig, also fremd, keine Dereliktion</a:t>
            </a:r>
          </a:p>
        </p:txBody>
      </p:sp>
    </p:spTree>
    <p:extLst>
      <p:ext uri="{BB962C8B-B14F-4D97-AF65-F5344CB8AC3E}">
        <p14:creationId xmlns:p14="http://schemas.microsoft.com/office/powerpoint/2010/main" val="17942357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1F7EF4-C7F3-BF24-2C18-7092345DF02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2C1EAB-FD17-90B4-6930-3D3913702A0F}"/>
              </a:ext>
            </a:extLst>
          </p:cNvPr>
          <p:cNvSpPr>
            <a:spLocks noGrp="1"/>
          </p:cNvSpPr>
          <p:nvPr>
            <p:ph idx="1"/>
          </p:nvPr>
        </p:nvSpPr>
        <p:spPr>
          <a:xfrm>
            <a:off x="838200" y="658368"/>
            <a:ext cx="10515600" cy="5518595"/>
          </a:xfrm>
        </p:spPr>
        <p:txBody>
          <a:bodyPr>
            <a:noAutofit/>
          </a:bodyPr>
          <a:lstStyle/>
          <a:p>
            <a:r>
              <a:rPr lang="de-DE" sz="3200" b="1" dirty="0"/>
              <a:t>In der vorliegenden Fallgestaltung jedoch:</a:t>
            </a:r>
          </a:p>
          <a:p>
            <a:r>
              <a:rPr lang="de-DE" sz="3200" dirty="0"/>
              <a:t>Eigentümer gerade mit der </a:t>
            </a:r>
            <a:r>
              <a:rPr lang="de-DE" sz="3200" b="1" dirty="0"/>
              <a:t>Vollendung der Gewahrsamsverschiebung einverstanden. </a:t>
            </a:r>
          </a:p>
          <a:p>
            <a:r>
              <a:rPr lang="de-DE" sz="3200" b="1" dirty="0"/>
              <a:t>Und: gerade in diesem äußeren Geschehen manifestiert sich der Zueignungswille.</a:t>
            </a:r>
          </a:p>
          <a:p>
            <a:r>
              <a:rPr lang="de-DE" sz="3200" b="1" dirty="0"/>
              <a:t>C plante von Anfang an, den A an der Türschwelle zu stellen,</a:t>
            </a:r>
          </a:p>
          <a:p>
            <a:r>
              <a:rPr lang="de-DE" sz="3200" dirty="0"/>
              <a:t>sie ist für das Gelingen des Enttarnens eben auch mit allem Tatsächlichen einverstanden, was sich bis zu diesem Zeitpunkt mit ihren Geldscheinen zuträgt.</a:t>
            </a:r>
          </a:p>
          <a:p>
            <a:r>
              <a:rPr lang="de-DE" sz="3200" b="1" dirty="0"/>
              <a:t>  vollendete Unterschlagung danach -</a:t>
            </a:r>
          </a:p>
        </p:txBody>
      </p:sp>
    </p:spTree>
    <p:extLst>
      <p:ext uri="{BB962C8B-B14F-4D97-AF65-F5344CB8AC3E}">
        <p14:creationId xmlns:p14="http://schemas.microsoft.com/office/powerpoint/2010/main" val="7897445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F13EE9-2B01-12EE-33C3-3E68DE01150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EF2322-C699-796F-DBA9-9F6625E38A42}"/>
              </a:ext>
            </a:extLst>
          </p:cNvPr>
          <p:cNvSpPr>
            <a:spLocks noGrp="1"/>
          </p:cNvSpPr>
          <p:nvPr>
            <p:ph idx="1"/>
          </p:nvPr>
        </p:nvSpPr>
        <p:spPr>
          <a:xfrm>
            <a:off x="838200" y="658368"/>
            <a:ext cx="10515600" cy="5518595"/>
          </a:xfrm>
        </p:spPr>
        <p:txBody>
          <a:bodyPr>
            <a:noAutofit/>
          </a:bodyPr>
          <a:lstStyle/>
          <a:p>
            <a:r>
              <a:rPr lang="de-DE" sz="3200" b="1" dirty="0"/>
              <a:t>A.A. mit entsprechender Begründung vertretbar.</a:t>
            </a:r>
          </a:p>
          <a:p>
            <a:endParaRPr lang="de-DE" sz="3200" b="1" dirty="0"/>
          </a:p>
          <a:p>
            <a:r>
              <a:rPr lang="de-DE" sz="3200" b="1" dirty="0"/>
              <a:t>F.	Versuchte Unterschlagung nach §§ 246 Abs. 1, 3, 22 StGB</a:t>
            </a:r>
          </a:p>
          <a:p>
            <a:r>
              <a:rPr lang="de-DE" sz="3200" b="1" dirty="0"/>
              <a:t>Vollendung -:</a:t>
            </a:r>
          </a:p>
          <a:p>
            <a:r>
              <a:rPr lang="de-DE" sz="3200" dirty="0"/>
              <a:t>A hat von den das Einverständnis bzw. die Einwilligung begründenden Umständen </a:t>
            </a:r>
            <a:r>
              <a:rPr lang="de-DE" sz="3200" b="1" dirty="0"/>
              <a:t>keine Kenntnis </a:t>
            </a:r>
          </a:p>
          <a:p>
            <a:r>
              <a:rPr lang="de-DE" sz="3200" b="1" dirty="0"/>
              <a:t>versuchte Unterschlagung: </a:t>
            </a:r>
            <a:r>
              <a:rPr lang="de-DE" sz="3200" dirty="0"/>
              <a:t>tritt im Wege formeller Subsidiarität hinter den versuchten Diebstahl zurück, </a:t>
            </a:r>
            <a:br>
              <a:rPr lang="de-DE" sz="3200" dirty="0"/>
            </a:br>
            <a:r>
              <a:rPr lang="de-DE" sz="3200" dirty="0"/>
              <a:t>§ 246 Abs. 1 StGB.</a:t>
            </a:r>
          </a:p>
        </p:txBody>
      </p:sp>
    </p:spTree>
    <p:extLst>
      <p:ext uri="{BB962C8B-B14F-4D97-AF65-F5344CB8AC3E}">
        <p14:creationId xmlns:p14="http://schemas.microsoft.com/office/powerpoint/2010/main" val="59657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F7D6A4-D957-541E-E759-9E545D5B3D6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411956-AEE9-58A5-6292-00188E0CF774}"/>
              </a:ext>
            </a:extLst>
          </p:cNvPr>
          <p:cNvSpPr>
            <a:spLocks noGrp="1"/>
          </p:cNvSpPr>
          <p:nvPr>
            <p:ph idx="1"/>
          </p:nvPr>
        </p:nvSpPr>
        <p:spPr>
          <a:xfrm>
            <a:off x="838200" y="658368"/>
            <a:ext cx="10515600" cy="5518595"/>
          </a:xfrm>
        </p:spPr>
        <p:txBody>
          <a:bodyPr>
            <a:noAutofit/>
          </a:bodyPr>
          <a:lstStyle/>
          <a:p>
            <a:r>
              <a:rPr lang="de-DE" sz="3200" b="1" dirty="0"/>
              <a:t>F.	Hausfriedensbruch nach § 123 Abs. 1 StGB</a:t>
            </a:r>
          </a:p>
          <a:p>
            <a:r>
              <a:rPr lang="de-DE" sz="3200" dirty="0"/>
              <a:t>-, tatbestandsausschließendes Einverständnis der C!</a:t>
            </a:r>
          </a:p>
          <a:p>
            <a:r>
              <a:rPr lang="de-DE" sz="3200" dirty="0"/>
              <a:t> (kein „Eindringen“ [gegen den Willen]). </a:t>
            </a:r>
          </a:p>
          <a:p>
            <a:r>
              <a:rPr lang="de-DE" sz="3200" dirty="0"/>
              <a:t>Versuch = straflos</a:t>
            </a:r>
          </a:p>
          <a:p>
            <a:r>
              <a:rPr lang="de-DE" sz="3200" dirty="0"/>
              <a:t>Strafantrag außerdem –</a:t>
            </a:r>
          </a:p>
          <a:p>
            <a:r>
              <a:rPr lang="de-DE" sz="3200" dirty="0"/>
              <a:t> (absolutes Antragsdelikt [§ 123 Abs. 2 StGB])</a:t>
            </a:r>
          </a:p>
          <a:p>
            <a:endParaRPr lang="de-DE" sz="3200" dirty="0"/>
          </a:p>
          <a:p>
            <a:endParaRPr lang="de-DE" sz="3200" dirty="0"/>
          </a:p>
        </p:txBody>
      </p:sp>
    </p:spTree>
    <p:extLst>
      <p:ext uri="{BB962C8B-B14F-4D97-AF65-F5344CB8AC3E}">
        <p14:creationId xmlns:p14="http://schemas.microsoft.com/office/powerpoint/2010/main" val="40742089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52E651-5018-0438-012D-D318F33F428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93FAB3-9B9E-F208-0391-576BEC2F3B0B}"/>
              </a:ext>
            </a:extLst>
          </p:cNvPr>
          <p:cNvSpPr>
            <a:spLocks noGrp="1"/>
          </p:cNvSpPr>
          <p:nvPr>
            <p:ph idx="1"/>
          </p:nvPr>
        </p:nvSpPr>
        <p:spPr>
          <a:xfrm>
            <a:off x="838200" y="658368"/>
            <a:ext cx="10515600" cy="5518595"/>
          </a:xfrm>
        </p:spPr>
        <p:txBody>
          <a:bodyPr>
            <a:noAutofit/>
          </a:bodyPr>
          <a:lstStyle/>
          <a:p>
            <a:r>
              <a:rPr lang="de-DE" sz="3200" b="1" dirty="0"/>
              <a:t>Zweiter Handlungsabschnitt: Das Geschehen vor der und um die Fahrscheinkontrolle in der Stadtbahn</a:t>
            </a:r>
          </a:p>
          <a:p>
            <a:endParaRPr lang="de-DE" sz="3200" b="1" dirty="0"/>
          </a:p>
          <a:p>
            <a:r>
              <a:rPr lang="de-DE" sz="3200" b="1" dirty="0"/>
              <a:t>A.	Erschleichen von Leistungen nach § 265a Abs. 1 (, 13 Abs. 1) StGB</a:t>
            </a:r>
          </a:p>
          <a:p>
            <a:r>
              <a:rPr lang="de-DE" sz="3200" dirty="0"/>
              <a:t>durch Betreten der Stadtbahn und Verweilen in ihr nach Erreichen der „erlaubten“ dritten Haltestelle: </a:t>
            </a:r>
          </a:p>
          <a:p>
            <a:r>
              <a:rPr lang="de-DE" sz="3200" b="1" dirty="0"/>
              <a:t>I. Betreten der Stadtbahn und Antreten der Fahrt</a:t>
            </a:r>
          </a:p>
          <a:p>
            <a:r>
              <a:rPr lang="de-DE" sz="3200" b="1" dirty="0"/>
              <a:t>Betreten und drei Haltestelle weites Fahren: -</a:t>
            </a:r>
          </a:p>
          <a:p>
            <a:r>
              <a:rPr lang="de-DE" sz="3200" dirty="0"/>
              <a:t>A hat Fahrschein gelöst und entwertet</a:t>
            </a:r>
          </a:p>
        </p:txBody>
      </p:sp>
    </p:spTree>
    <p:extLst>
      <p:ext uri="{BB962C8B-B14F-4D97-AF65-F5344CB8AC3E}">
        <p14:creationId xmlns:p14="http://schemas.microsoft.com/office/powerpoint/2010/main" val="282169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2B4FC1-78FD-0810-84DE-E39E1F25397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55BFA2-AD38-4255-6775-91848DCAF335}"/>
              </a:ext>
            </a:extLst>
          </p:cNvPr>
          <p:cNvSpPr>
            <a:spLocks noGrp="1"/>
          </p:cNvSpPr>
          <p:nvPr>
            <p:ph idx="1"/>
          </p:nvPr>
        </p:nvSpPr>
        <p:spPr>
          <a:xfrm>
            <a:off x="838200" y="658368"/>
            <a:ext cx="10515600" cy="5518595"/>
          </a:xfrm>
        </p:spPr>
        <p:txBody>
          <a:bodyPr>
            <a:noAutofit/>
          </a:bodyPr>
          <a:lstStyle/>
          <a:p>
            <a:r>
              <a:rPr lang="de-DE" sz="3200" b="1" dirty="0"/>
              <a:t>II. Weiterfahren nach „Abfahren“ des Fahrscheins</a:t>
            </a:r>
          </a:p>
          <a:p>
            <a:r>
              <a:rPr lang="de-DE" sz="3200" b="1" dirty="0"/>
              <a:t>Vertretbar: </a:t>
            </a:r>
            <a:r>
              <a:rPr lang="de-DE" sz="3200" dirty="0"/>
              <a:t>Strafbarkeit -, wenn man für das „Erschleichen“ verlangt, dass </a:t>
            </a:r>
            <a:r>
              <a:rPr lang="de-DE" sz="3200" b="1" dirty="0"/>
              <a:t>Zugangshindernisse überwunden werden, </a:t>
            </a:r>
          </a:p>
          <a:p>
            <a:r>
              <a:rPr lang="de-DE" sz="3200" dirty="0"/>
              <a:t>A beschränkt sich auf Unterlassen des Aussteigens</a:t>
            </a:r>
          </a:p>
          <a:p>
            <a:r>
              <a:rPr lang="de-DE" sz="3200" b="1" dirty="0"/>
              <a:t>Gegenteil: unbefugte Inanspruchnahme der Leistung im Anschein der Vertragstreue reicht</a:t>
            </a:r>
          </a:p>
          <a:p>
            <a:r>
              <a:rPr lang="de-DE" sz="3200" b="1" dirty="0"/>
              <a:t>Hier: </a:t>
            </a:r>
            <a:r>
              <a:rPr lang="de-DE" sz="3200" dirty="0"/>
              <a:t>schlichtes Sitzen- oder Stehenbleiben in dem Beförderungsmittel ≠ aktives Tun</a:t>
            </a:r>
          </a:p>
          <a:p>
            <a:r>
              <a:rPr lang="de-DE" sz="3200" b="1" dirty="0"/>
              <a:t>Also Unterlassen, Garantenstellung iSd</a:t>
            </a:r>
            <a:br>
              <a:rPr lang="de-DE" sz="3200" b="1" dirty="0"/>
            </a:br>
            <a:r>
              <a:rPr lang="de-DE" sz="3200" b="1" dirty="0"/>
              <a:t>§ 13 Abs. 1 StGB?</a:t>
            </a:r>
            <a:endParaRPr lang="de-DE" sz="3200" dirty="0"/>
          </a:p>
        </p:txBody>
      </p:sp>
    </p:spTree>
    <p:extLst>
      <p:ext uri="{BB962C8B-B14F-4D97-AF65-F5344CB8AC3E}">
        <p14:creationId xmlns:p14="http://schemas.microsoft.com/office/powerpoint/2010/main" val="16703922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2EBEA1-0DBF-7D9A-9FA9-8F8A320DE55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354D65-1955-699F-A0B5-17E5A2C9AF23}"/>
              </a:ext>
            </a:extLst>
          </p:cNvPr>
          <p:cNvSpPr>
            <a:spLocks noGrp="1"/>
          </p:cNvSpPr>
          <p:nvPr>
            <p:ph idx="1"/>
          </p:nvPr>
        </p:nvSpPr>
        <p:spPr>
          <a:xfrm>
            <a:off x="838200" y="658368"/>
            <a:ext cx="10515600" cy="5518595"/>
          </a:xfrm>
        </p:spPr>
        <p:txBody>
          <a:bodyPr>
            <a:noAutofit/>
          </a:bodyPr>
          <a:lstStyle/>
          <a:p>
            <a:r>
              <a:rPr lang="de-DE" sz="3200" b="1" dirty="0"/>
              <a:t>Möglich: </a:t>
            </a:r>
            <a:r>
              <a:rPr lang="de-DE" sz="3200" dirty="0"/>
              <a:t>Modalitätenäquivalenz des Halbsatzes 2 (ein „Erschleichen“ = sprachlich ein Tätigwerden) </a:t>
            </a:r>
          </a:p>
          <a:p>
            <a:r>
              <a:rPr lang="de-DE" sz="3200" b="1" dirty="0"/>
              <a:t>Wenn man das ablehnt: Garantenstellung?</a:t>
            </a:r>
          </a:p>
          <a:p>
            <a:r>
              <a:rPr lang="de-DE" sz="3200" dirty="0"/>
              <a:t>für das </a:t>
            </a:r>
            <a:r>
              <a:rPr lang="de-DE" sz="3200" b="1" dirty="0"/>
              <a:t>Vermögen des Verkehrsunternehmens? Kaum begründbar!</a:t>
            </a:r>
          </a:p>
          <a:p>
            <a:r>
              <a:rPr lang="de-DE" sz="3200" b="1" dirty="0"/>
              <a:t>Maßstab ähnlich wie beim verwandten Betrug</a:t>
            </a:r>
          </a:p>
          <a:p>
            <a:r>
              <a:rPr lang="de-DE" sz="3200" b="1" dirty="0"/>
              <a:t>Danach: Vertragsverhältnis </a:t>
            </a:r>
            <a:r>
              <a:rPr lang="de-DE" sz="3200" dirty="0"/>
              <a:t>zieht nur</a:t>
            </a:r>
            <a:r>
              <a:rPr lang="de-DE" sz="3200" b="1" dirty="0"/>
              <a:t> ausnahmsweise besondere spezifische Treuepflichten </a:t>
            </a:r>
            <a:r>
              <a:rPr lang="de-DE" sz="3200" dirty="0"/>
              <a:t>nach sich.</a:t>
            </a:r>
          </a:p>
          <a:p>
            <a:r>
              <a:rPr lang="de-DE" sz="3200" b="1" dirty="0"/>
              <a:t>Hier: </a:t>
            </a:r>
            <a:r>
              <a:rPr lang="de-DE" sz="3200" dirty="0"/>
              <a:t>reines Austauschverhältnis, Treuepflicht -</a:t>
            </a:r>
          </a:p>
        </p:txBody>
      </p:sp>
    </p:spTree>
    <p:extLst>
      <p:ext uri="{BB962C8B-B14F-4D97-AF65-F5344CB8AC3E}">
        <p14:creationId xmlns:p14="http://schemas.microsoft.com/office/powerpoint/2010/main" val="35941011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49D683-F2D0-35F0-CB31-E4E6E989D31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AF3C6C-2674-61FF-BBDA-804F882CB284}"/>
              </a:ext>
            </a:extLst>
          </p:cNvPr>
          <p:cNvSpPr>
            <a:spLocks noGrp="1"/>
          </p:cNvSpPr>
          <p:nvPr>
            <p:ph idx="1"/>
          </p:nvPr>
        </p:nvSpPr>
        <p:spPr>
          <a:xfrm>
            <a:off x="838200" y="658368"/>
            <a:ext cx="10515600" cy="5518595"/>
          </a:xfrm>
        </p:spPr>
        <p:txBody>
          <a:bodyPr>
            <a:noAutofit/>
          </a:bodyPr>
          <a:lstStyle/>
          <a:p>
            <a:r>
              <a:rPr lang="de-DE" sz="3200" b="1" dirty="0"/>
              <a:t>Ingerenz?</a:t>
            </a:r>
          </a:p>
          <a:p>
            <a:r>
              <a:rPr lang="de-DE" sz="3200" dirty="0"/>
              <a:t>Frage, ob das Vorverhalten pflichtwidrig zu sein hat, </a:t>
            </a:r>
          </a:p>
          <a:p>
            <a:r>
              <a:rPr lang="de-DE" sz="3200" b="1" dirty="0"/>
              <a:t>Außerdem: Gefahr  eines Schadenseintritts für ein Rechtsgut des Verkehrsunternehmens fehlt. </a:t>
            </a:r>
          </a:p>
          <a:p>
            <a:r>
              <a:rPr lang="de-DE" sz="3200" b="1" dirty="0"/>
              <a:t>Ergebnis: </a:t>
            </a:r>
            <a:r>
              <a:rPr lang="de-DE" sz="3200" dirty="0"/>
              <a:t>Erschleichens von Leistungen wegen dieser Verhaltensweisen –</a:t>
            </a:r>
          </a:p>
          <a:p>
            <a:r>
              <a:rPr lang="de-DE" sz="3200" b="1" dirty="0"/>
              <a:t>B. 	Hausfriedensbruch nach § 123 Abs. 1 (, § 13 Abs. 1) StGB </a:t>
            </a:r>
          </a:p>
          <a:p>
            <a:r>
              <a:rPr lang="de-DE" sz="3200" dirty="0"/>
              <a:t>durch das Betreten und spätere Verweilen</a:t>
            </a:r>
          </a:p>
          <a:p>
            <a:r>
              <a:rPr lang="de-DE" sz="3200" dirty="0"/>
              <a:t>Stadtbahn =</a:t>
            </a:r>
            <a:r>
              <a:rPr lang="de-DE" sz="3200" b="1" dirty="0"/>
              <a:t> zum öffentlichen Verkehr bestimmter abgeschlossener Raum </a:t>
            </a:r>
            <a:endParaRPr lang="de-DE" sz="3200" dirty="0"/>
          </a:p>
        </p:txBody>
      </p:sp>
    </p:spTree>
    <p:extLst>
      <p:ext uri="{BB962C8B-B14F-4D97-AF65-F5344CB8AC3E}">
        <p14:creationId xmlns:p14="http://schemas.microsoft.com/office/powerpoint/2010/main" val="24469853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229D47-D201-66DB-BD85-1A65293C1C1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ED1233-06AC-5073-EB15-E4FEC9AD1F37}"/>
              </a:ext>
            </a:extLst>
          </p:cNvPr>
          <p:cNvSpPr>
            <a:spLocks noGrp="1"/>
          </p:cNvSpPr>
          <p:nvPr>
            <p:ph idx="1"/>
          </p:nvPr>
        </p:nvSpPr>
        <p:spPr>
          <a:xfrm>
            <a:off x="838200" y="658368"/>
            <a:ext cx="10515600" cy="5518595"/>
          </a:xfrm>
        </p:spPr>
        <p:txBody>
          <a:bodyPr>
            <a:noAutofit/>
          </a:bodyPr>
          <a:lstStyle/>
          <a:p>
            <a:r>
              <a:rPr lang="de-DE" sz="3200" b="1" dirty="0"/>
              <a:t>Betreten?</a:t>
            </a:r>
          </a:p>
          <a:p>
            <a:r>
              <a:rPr lang="de-DE" sz="3200" dirty="0"/>
              <a:t>gültiger Fahrausweis!</a:t>
            </a:r>
          </a:p>
          <a:p>
            <a:r>
              <a:rPr lang="de-DE" sz="3200" dirty="0"/>
              <a:t>Verhalten vom generellen Einverständnis des Verkehrsunternehmens gedeckt</a:t>
            </a:r>
          </a:p>
          <a:p>
            <a:r>
              <a:rPr lang="de-DE" sz="3200" dirty="0"/>
              <a:t>(„böse“) Absicht, später einmal rechtswidrig zu handeln = irrelevant!</a:t>
            </a:r>
          </a:p>
          <a:p>
            <a:r>
              <a:rPr lang="de-DE" sz="3200" dirty="0"/>
              <a:t>Auch </a:t>
            </a:r>
            <a:r>
              <a:rPr lang="de-DE" sz="3200" b="1" dirty="0"/>
              <a:t>echtes Unterlassungsdelikt </a:t>
            </a:r>
            <a:r>
              <a:rPr lang="de-DE" sz="3200" dirty="0"/>
              <a:t>(„Verweilen“)</a:t>
            </a:r>
            <a:r>
              <a:rPr lang="de-DE" sz="3200" b="1" dirty="0"/>
              <a:t> </a:t>
            </a:r>
            <a:r>
              <a:rPr lang="de-DE" sz="3200" dirty="0"/>
              <a:t>ist</a:t>
            </a:r>
            <a:r>
              <a:rPr lang="de-DE" sz="3200" b="1" dirty="0"/>
              <a:t> nicht erfüllt: </a:t>
            </a:r>
            <a:r>
              <a:rPr lang="de-DE" sz="3200" dirty="0"/>
              <a:t>A wurde nach „Abfahren“ seines Fahrscheins nicht vom Berechtigten aufgefordert worden ist, sich zu entfernen.</a:t>
            </a:r>
          </a:p>
          <a:p>
            <a:endParaRPr lang="de-DE" sz="3200" dirty="0"/>
          </a:p>
        </p:txBody>
      </p:sp>
    </p:spTree>
    <p:extLst>
      <p:ext uri="{BB962C8B-B14F-4D97-AF65-F5344CB8AC3E}">
        <p14:creationId xmlns:p14="http://schemas.microsoft.com/office/powerpoint/2010/main" val="25391844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DDB841-E227-9AAE-516D-C48D6E186DC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71BA1-74E3-2359-817A-627C16070A05}"/>
              </a:ext>
            </a:extLst>
          </p:cNvPr>
          <p:cNvSpPr>
            <a:spLocks noGrp="1"/>
          </p:cNvSpPr>
          <p:nvPr>
            <p:ph idx="1"/>
          </p:nvPr>
        </p:nvSpPr>
        <p:spPr>
          <a:xfrm>
            <a:off x="838200" y="658368"/>
            <a:ext cx="10515600" cy="5518595"/>
          </a:xfrm>
        </p:spPr>
        <p:txBody>
          <a:bodyPr>
            <a:noAutofit/>
          </a:bodyPr>
          <a:lstStyle/>
          <a:p>
            <a:r>
              <a:rPr lang="de-DE" sz="3200" b="1" dirty="0"/>
              <a:t>Allein denkbar:  ein unechtes Unterlassungsdelikt, = „Eindringen durch Unterlassen“</a:t>
            </a:r>
          </a:p>
          <a:p>
            <a:r>
              <a:rPr lang="de-DE" sz="3200" b="1" dirty="0"/>
              <a:t>Bedenken: </a:t>
            </a:r>
          </a:p>
          <a:p>
            <a:r>
              <a:rPr lang="de-DE" sz="3200" dirty="0"/>
              <a:t>Entsprechensklausel (setzt das „Eindringen“ sprachlich aktives Tun voraus?) </a:t>
            </a:r>
          </a:p>
          <a:p>
            <a:r>
              <a:rPr lang="de-DE" sz="3200" dirty="0"/>
              <a:t>Systematik des Tatbestands (der ein echtes Unterlassen [etwaig abschließend] beschreibt) Bedenken anmelden können  </a:t>
            </a:r>
          </a:p>
          <a:p>
            <a:r>
              <a:rPr lang="de-DE" sz="3200" dirty="0"/>
              <a:t>A verhält sich auch beim beförderungsvertragswidri-gen Weiterfahren </a:t>
            </a:r>
            <a:r>
              <a:rPr lang="de-DE" sz="3200" b="1" dirty="0"/>
              <a:t>äußerlich</a:t>
            </a:r>
            <a:r>
              <a:rPr lang="de-DE" sz="3200" dirty="0"/>
              <a:t> genauso wie ein redlicher Fahrgast</a:t>
            </a:r>
          </a:p>
        </p:txBody>
      </p:sp>
    </p:spTree>
    <p:extLst>
      <p:ext uri="{BB962C8B-B14F-4D97-AF65-F5344CB8AC3E}">
        <p14:creationId xmlns:p14="http://schemas.microsoft.com/office/powerpoint/2010/main" val="9065988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DE9AFB-BD19-955C-B8D5-851FC7059B9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BBA7BF-2B69-7776-D3C9-F06A2914A062}"/>
              </a:ext>
            </a:extLst>
          </p:cNvPr>
          <p:cNvSpPr>
            <a:spLocks noGrp="1"/>
          </p:cNvSpPr>
          <p:nvPr>
            <p:ph idx="1"/>
          </p:nvPr>
        </p:nvSpPr>
        <p:spPr>
          <a:xfrm>
            <a:off x="838200" y="658368"/>
            <a:ext cx="10515600" cy="5518595"/>
          </a:xfrm>
        </p:spPr>
        <p:txBody>
          <a:bodyPr>
            <a:noAutofit/>
          </a:bodyPr>
          <a:lstStyle/>
          <a:p>
            <a:r>
              <a:rPr lang="de-DE" sz="3200" dirty="0"/>
              <a:t>Insoweit dieselben Argumente wie beim Eindringen durch aktives Tun einschlägig</a:t>
            </a:r>
          </a:p>
          <a:p>
            <a:r>
              <a:rPr lang="de-DE" sz="3200" b="1" dirty="0"/>
              <a:t>generelles Einverständnis: Grenzen nur in äußerlich (von einem objektiven Beobachter) erkennbaren Umständen, </a:t>
            </a:r>
          </a:p>
          <a:p>
            <a:r>
              <a:rPr lang="de-DE" sz="3200" dirty="0"/>
              <a:t>nicht aber in einer Motivation des Täters</a:t>
            </a:r>
          </a:p>
          <a:p>
            <a:r>
              <a:rPr lang="de-DE" sz="3200" dirty="0"/>
              <a:t>Hausfriedensbruch -</a:t>
            </a:r>
          </a:p>
          <a:p>
            <a:r>
              <a:rPr lang="de-DE" sz="3200" b="1" dirty="0"/>
              <a:t>C.	Betrug nach § 263 Abs. 1 StGB </a:t>
            </a:r>
          </a:p>
          <a:p>
            <a:r>
              <a:rPr lang="de-DE" sz="3200" dirty="0"/>
              <a:t>durch Vorhalten des nicht mehr gültigen Kurzstreckenfahrschein</a:t>
            </a:r>
          </a:p>
        </p:txBody>
      </p:sp>
    </p:spTree>
    <p:extLst>
      <p:ext uri="{BB962C8B-B14F-4D97-AF65-F5344CB8AC3E}">
        <p14:creationId xmlns:p14="http://schemas.microsoft.com/office/powerpoint/2010/main" val="2588264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EAC62D-5F0D-A6B4-58C3-7F175200EB3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3E0585-04AC-89D7-4698-1350378C1DC5}"/>
              </a:ext>
            </a:extLst>
          </p:cNvPr>
          <p:cNvSpPr>
            <a:spLocks noGrp="1"/>
          </p:cNvSpPr>
          <p:nvPr>
            <p:ph idx="1"/>
          </p:nvPr>
        </p:nvSpPr>
        <p:spPr>
          <a:xfrm>
            <a:off x="838200" y="658368"/>
            <a:ext cx="10515600" cy="5518595"/>
          </a:xfrm>
        </p:spPr>
        <p:txBody>
          <a:bodyPr>
            <a:noAutofit/>
          </a:bodyPr>
          <a:lstStyle/>
          <a:p>
            <a:r>
              <a:rPr lang="de-DE" sz="3200" b="1" dirty="0"/>
              <a:t>II. Wegnahme</a:t>
            </a:r>
          </a:p>
          <a:p>
            <a:r>
              <a:rPr lang="de-DE" sz="3200" b="1" dirty="0"/>
              <a:t>Bruch fremden Gewahrsams?</a:t>
            </a:r>
          </a:p>
          <a:p>
            <a:r>
              <a:rPr lang="de-DE" sz="3200" b="1" dirty="0"/>
              <a:t>1. Fremder Gewahrsam:</a:t>
            </a:r>
          </a:p>
          <a:p>
            <a:r>
              <a:rPr lang="de-DE" sz="3200" b="1" dirty="0"/>
              <a:t> </a:t>
            </a:r>
            <a:r>
              <a:rPr lang="de-DE" sz="3200" dirty="0"/>
              <a:t>C = vor der Tat Alleingewahrsamsinhaberin;</a:t>
            </a:r>
          </a:p>
          <a:p>
            <a:r>
              <a:rPr lang="de-DE" sz="3200" dirty="0"/>
              <a:t> kurzzeitige Abwesenheit ändert nichts (vgl. § 856 Abs. 2 BGB), keine Aufgabe der tatsächlichen Gewalt (vgl. § 856 Abs. 1 BGB)</a:t>
            </a:r>
          </a:p>
          <a:p>
            <a:r>
              <a:rPr lang="de-DE" sz="3200" b="1" dirty="0"/>
              <a:t>2. Gewahrsam der C aufgehoben: </a:t>
            </a:r>
          </a:p>
          <a:p>
            <a:r>
              <a:rPr lang="de-DE" sz="3200" dirty="0"/>
              <a:t>A =</a:t>
            </a:r>
            <a:r>
              <a:rPr lang="de-DE" sz="3200" b="1" dirty="0"/>
              <a:t> </a:t>
            </a:r>
            <a:r>
              <a:rPr lang="de-DE" sz="3200" dirty="0"/>
              <a:t>Alleingewahrsam erhalten durch Verbringen der Geldscheine in die „tiefe“ Hosentasche („</a:t>
            </a:r>
            <a:r>
              <a:rPr lang="de-DE" sz="3200" b="1" dirty="0"/>
              <a:t>Gewahrsamsexklave</a:t>
            </a:r>
            <a:r>
              <a:rPr lang="de-DE" sz="3200" dirty="0"/>
              <a:t>“)</a:t>
            </a:r>
          </a:p>
        </p:txBody>
      </p:sp>
    </p:spTree>
    <p:extLst>
      <p:ext uri="{BB962C8B-B14F-4D97-AF65-F5344CB8AC3E}">
        <p14:creationId xmlns:p14="http://schemas.microsoft.com/office/powerpoint/2010/main" val="6115716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D34CFB-EF06-E52D-F4D3-1B812D3239B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9AFF031-A8AB-5B1B-6BE2-B84D025E2DBF}"/>
              </a:ext>
            </a:extLst>
          </p:cNvPr>
          <p:cNvSpPr>
            <a:spLocks noGrp="1"/>
          </p:cNvSpPr>
          <p:nvPr>
            <p:ph idx="1"/>
          </p:nvPr>
        </p:nvSpPr>
        <p:spPr>
          <a:xfrm>
            <a:off x="838200" y="658368"/>
            <a:ext cx="10515600" cy="5518595"/>
          </a:xfrm>
        </p:spPr>
        <p:txBody>
          <a:bodyPr>
            <a:noAutofit/>
          </a:bodyPr>
          <a:lstStyle/>
          <a:p>
            <a:r>
              <a:rPr lang="de-DE" sz="3200" b="1" dirty="0"/>
              <a:t>vollendeter Betrug –, </a:t>
            </a:r>
            <a:r>
              <a:rPr lang="de-DE" sz="3200" dirty="0"/>
              <a:t>Irrtum des M fehlt, hat das Trachten des A vielmehr sofort durchschaut</a:t>
            </a:r>
          </a:p>
          <a:p>
            <a:r>
              <a:rPr lang="de-DE" sz="3200" dirty="0"/>
              <a:t>Mangels Irrtums auch keine schädigende Verfügung des M über das Vermögen der S</a:t>
            </a:r>
          </a:p>
          <a:p>
            <a:r>
              <a:rPr lang="de-DE" sz="3200" b="1" dirty="0"/>
              <a:t>D.	Versuchter Betrug nach § 263 Abs. 1, Abs. 2, 22 StGB </a:t>
            </a:r>
          </a:p>
          <a:p>
            <a:r>
              <a:rPr lang="de-DE" sz="3200" dirty="0"/>
              <a:t>durch Vorhalten des nicht mehr gültigen Kurzstreckenfahrschein</a:t>
            </a:r>
          </a:p>
        </p:txBody>
      </p:sp>
    </p:spTree>
    <p:extLst>
      <p:ext uri="{BB962C8B-B14F-4D97-AF65-F5344CB8AC3E}">
        <p14:creationId xmlns:p14="http://schemas.microsoft.com/office/powerpoint/2010/main" val="34543485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3895EA-17C0-CE86-B332-33D70F22A21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A7C676-0EAE-FEF4-8820-1FBD0E76A385}"/>
              </a:ext>
            </a:extLst>
          </p:cNvPr>
          <p:cNvSpPr>
            <a:spLocks noGrp="1"/>
          </p:cNvSpPr>
          <p:nvPr>
            <p:ph idx="1"/>
          </p:nvPr>
        </p:nvSpPr>
        <p:spPr>
          <a:xfrm>
            <a:off x="838200" y="658368"/>
            <a:ext cx="10515600" cy="5518595"/>
          </a:xfrm>
        </p:spPr>
        <p:txBody>
          <a:bodyPr>
            <a:noAutofit/>
          </a:bodyPr>
          <a:lstStyle/>
          <a:p>
            <a:r>
              <a:rPr lang="de-DE" sz="3200" b="1" dirty="0"/>
              <a:t>I. Tatbestand</a:t>
            </a:r>
          </a:p>
          <a:p>
            <a:r>
              <a:rPr lang="de-DE" sz="3200" b="1" dirty="0"/>
              <a:t>1. Tatentschluss</a:t>
            </a:r>
          </a:p>
          <a:p>
            <a:r>
              <a:rPr lang="de-DE" sz="3200" b="1" dirty="0"/>
              <a:t>a) in Bezug auf eine Täuschung</a:t>
            </a:r>
          </a:p>
          <a:p>
            <a:r>
              <a:rPr lang="de-DE" sz="3200" b="1" dirty="0"/>
              <a:t>Täuschung durch konkludentes Tun?</a:t>
            </a:r>
          </a:p>
          <a:p>
            <a:r>
              <a:rPr lang="de-DE" sz="3200" dirty="0"/>
              <a:t>Ist nach der Verkehrsanschauung in dem (wortlosen!) Vorzeigen eines Fahrscheins zugleich die schlüssige Erklärung (die eine Täuschung durch aktives Tun darstellt!) enthalten, dass dieser auch gültig ist? </a:t>
            </a:r>
          </a:p>
          <a:p>
            <a:r>
              <a:rPr lang="de-DE" sz="3200" dirty="0"/>
              <a:t>Hier möglich anzunehmen: </a:t>
            </a:r>
          </a:p>
        </p:txBody>
      </p:sp>
    </p:spTree>
    <p:extLst>
      <p:ext uri="{BB962C8B-B14F-4D97-AF65-F5344CB8AC3E}">
        <p14:creationId xmlns:p14="http://schemas.microsoft.com/office/powerpoint/2010/main" val="14485159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5C84D5-A882-DA6C-5E73-F5C4DB79BC1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E47E6E-3D81-D4A7-67C5-12CEB15E63B1}"/>
              </a:ext>
            </a:extLst>
          </p:cNvPr>
          <p:cNvSpPr>
            <a:spLocks noGrp="1"/>
          </p:cNvSpPr>
          <p:nvPr>
            <p:ph idx="1"/>
          </p:nvPr>
        </p:nvSpPr>
        <p:spPr>
          <a:xfrm>
            <a:off x="838200" y="658368"/>
            <a:ext cx="10515600" cy="5518595"/>
          </a:xfrm>
        </p:spPr>
        <p:txBody>
          <a:bodyPr>
            <a:noAutofit/>
          </a:bodyPr>
          <a:lstStyle/>
          <a:p>
            <a:r>
              <a:rPr lang="de-DE" sz="3200" b="1" dirty="0"/>
              <a:t>A ≠ redlicher Geschäftspartner,</a:t>
            </a:r>
          </a:p>
          <a:p>
            <a:r>
              <a:rPr lang="de-DE" sz="3200" b="1" dirty="0"/>
              <a:t> </a:t>
            </a:r>
            <a:r>
              <a:rPr lang="de-DE" sz="3200" dirty="0"/>
              <a:t>gerade deshalb will er nichts erklären?</a:t>
            </a:r>
          </a:p>
          <a:p>
            <a:r>
              <a:rPr lang="de-DE" sz="3200" dirty="0"/>
              <a:t>er erklär zudem auch nichts Falsches, sondern verschweige nur das Richtige, ohne eine Rechtspflicht zur Offenbarung (s. oben bei A.) zu haben. </a:t>
            </a:r>
          </a:p>
          <a:p>
            <a:r>
              <a:rPr lang="de-DE" sz="3200" dirty="0"/>
              <a:t>lässt sich hinsichtlich des </a:t>
            </a:r>
            <a:r>
              <a:rPr lang="de-DE" sz="3200" b="1" dirty="0"/>
              <a:t>konkreten Erklärungswertes </a:t>
            </a:r>
            <a:r>
              <a:rPr lang="de-DE" sz="3200" dirty="0"/>
              <a:t>des Verhaltens auch</a:t>
            </a:r>
            <a:r>
              <a:rPr lang="de-DE" sz="3200" b="1" dirty="0"/>
              <a:t>  auf die Verteilung der Geschäftsrisiken abstellen: </a:t>
            </a:r>
          </a:p>
          <a:p>
            <a:r>
              <a:rPr lang="de-DE" sz="3200" dirty="0"/>
              <a:t>Wenn ein Verkehrsbetreiber auf Zugangsschranken verzichtet und damit die Nutzung der Leistung faktisch jedermann ermöglicht, </a:t>
            </a:r>
          </a:p>
        </p:txBody>
      </p:sp>
    </p:spTree>
    <p:extLst>
      <p:ext uri="{BB962C8B-B14F-4D97-AF65-F5344CB8AC3E}">
        <p14:creationId xmlns:p14="http://schemas.microsoft.com/office/powerpoint/2010/main" val="13584678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C2381B-0CD5-D910-0254-901E75CE2B8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377182-7BDC-1794-21AD-715CEF3D3FC0}"/>
              </a:ext>
            </a:extLst>
          </p:cNvPr>
          <p:cNvSpPr>
            <a:spLocks noGrp="1"/>
          </p:cNvSpPr>
          <p:nvPr>
            <p:ph idx="1"/>
          </p:nvPr>
        </p:nvSpPr>
        <p:spPr>
          <a:xfrm>
            <a:off x="838200" y="658368"/>
            <a:ext cx="10515600" cy="5518595"/>
          </a:xfrm>
        </p:spPr>
        <p:txBody>
          <a:bodyPr>
            <a:noAutofit/>
          </a:bodyPr>
          <a:lstStyle/>
          <a:p>
            <a:r>
              <a:rPr lang="de-DE" sz="3200" b="1" dirty="0"/>
              <a:t>kann das Überprüfen </a:t>
            </a:r>
            <a:r>
              <a:rPr lang="de-DE" sz="3200" dirty="0"/>
              <a:t>der befugten oder eben auch unbefugten Inanspruchnahme der </a:t>
            </a:r>
            <a:r>
              <a:rPr lang="de-DE" sz="3200" b="1" dirty="0"/>
              <a:t>Sphäre dessen </a:t>
            </a:r>
            <a:r>
              <a:rPr lang="de-DE" sz="3200" dirty="0"/>
              <a:t>zugeschrieben werden, </a:t>
            </a:r>
            <a:r>
              <a:rPr lang="de-DE" sz="3200" b="1" dirty="0"/>
              <a:t>der den Verkehr ohne äußere Beschränkung öffnet </a:t>
            </a:r>
          </a:p>
          <a:p>
            <a:r>
              <a:rPr lang="de-DE" sz="3200" b="1" dirty="0"/>
              <a:t>Fahrschein: hat einen bestimmten zeitlichen oder (wie hier) räumlichen Geltungsbereich,</a:t>
            </a:r>
          </a:p>
          <a:p>
            <a:r>
              <a:rPr lang="de-DE" sz="3200" dirty="0"/>
              <a:t>man kann voraussetzen, dass dieser auch von der eigens und gerade hierfür bestellten Person aufmerksam geprüft wird.  </a:t>
            </a:r>
          </a:p>
          <a:p>
            <a:r>
              <a:rPr lang="de-DE" sz="3200" dirty="0"/>
              <a:t>guter Glaube an die Redlichkeit des Fahrgastes </a:t>
            </a:r>
            <a:r>
              <a:rPr lang="de-DE" sz="3200" b="1" dirty="0"/>
              <a:t>genügt nicht</a:t>
            </a:r>
            <a:endParaRPr lang="de-DE" sz="3200" dirty="0"/>
          </a:p>
        </p:txBody>
      </p:sp>
    </p:spTree>
    <p:extLst>
      <p:ext uri="{BB962C8B-B14F-4D97-AF65-F5344CB8AC3E}">
        <p14:creationId xmlns:p14="http://schemas.microsoft.com/office/powerpoint/2010/main" val="4703436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1E3458-991D-22FC-C8AA-7FAF8537E41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A79089-2DB9-2E67-7602-C19B7DE8C1EF}"/>
              </a:ext>
            </a:extLst>
          </p:cNvPr>
          <p:cNvSpPr>
            <a:spLocks noGrp="1"/>
          </p:cNvSpPr>
          <p:nvPr>
            <p:ph idx="1"/>
          </p:nvPr>
        </p:nvSpPr>
        <p:spPr>
          <a:xfrm>
            <a:off x="838200" y="658368"/>
            <a:ext cx="10515600" cy="5518595"/>
          </a:xfrm>
        </p:spPr>
        <p:txBody>
          <a:bodyPr>
            <a:noAutofit/>
          </a:bodyPr>
          <a:lstStyle/>
          <a:p>
            <a:r>
              <a:rPr lang="de-DE" sz="3200" b="1" dirty="0"/>
              <a:t>Nach der Verkehrsanschauung:</a:t>
            </a:r>
          </a:p>
          <a:p>
            <a:r>
              <a:rPr lang="de-DE" sz="3200" b="1" dirty="0"/>
              <a:t>M </a:t>
            </a:r>
            <a:r>
              <a:rPr lang="de-DE" sz="3200" dirty="0"/>
              <a:t>muss die Interessen seines Unternehmens </a:t>
            </a:r>
            <a:r>
              <a:rPr lang="de-DE" sz="3200" b="1" dirty="0"/>
              <a:t>sorgfältig wahrnehmen</a:t>
            </a:r>
          </a:p>
          <a:p>
            <a:r>
              <a:rPr lang="de-DE" sz="3200" b="1" dirty="0"/>
              <a:t>Vorzeigen ≠ </a:t>
            </a:r>
            <a:r>
              <a:rPr lang="de-DE" sz="3200" dirty="0"/>
              <a:t>eigener Erklärungswert, ermöglichte nur die Kontrolle dieser Berechtigung.</a:t>
            </a:r>
          </a:p>
          <a:p>
            <a:r>
              <a:rPr lang="de-DE" sz="3200" b="1" dirty="0"/>
              <a:t>A.A. vertretbar: </a:t>
            </a:r>
          </a:p>
          <a:p>
            <a:r>
              <a:rPr lang="de-DE" sz="3200" dirty="0"/>
              <a:t>Fahren mit einem gültigen Fahrausweis stelle die </a:t>
            </a:r>
            <a:r>
              <a:rPr lang="de-DE" sz="3200" b="1" dirty="0"/>
              <a:t>Geschäftsgrundlage der Beförderung dar </a:t>
            </a:r>
            <a:r>
              <a:rPr lang="de-DE" sz="3200" dirty="0"/>
              <a:t>und mit dem Vorzeigen werde eben stets dieses </a:t>
            </a:r>
            <a:r>
              <a:rPr lang="de-DE" sz="3200" b="1" dirty="0"/>
              <a:t>Selbstverständliche mit Erklärungswert </a:t>
            </a:r>
            <a:r>
              <a:rPr lang="de-DE" sz="3200" dirty="0"/>
              <a:t>unterstrichen. </a:t>
            </a:r>
          </a:p>
        </p:txBody>
      </p:sp>
    </p:spTree>
    <p:extLst>
      <p:ext uri="{BB962C8B-B14F-4D97-AF65-F5344CB8AC3E}">
        <p14:creationId xmlns:p14="http://schemas.microsoft.com/office/powerpoint/2010/main" val="32423560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93E7B3-5463-C630-8299-7E2158FBE50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4AA373-778C-4F82-1C17-FCE3B247F82A}"/>
              </a:ext>
            </a:extLst>
          </p:cNvPr>
          <p:cNvSpPr>
            <a:spLocks noGrp="1"/>
          </p:cNvSpPr>
          <p:nvPr>
            <p:ph idx="1"/>
          </p:nvPr>
        </p:nvSpPr>
        <p:spPr>
          <a:xfrm>
            <a:off x="838200" y="658368"/>
            <a:ext cx="10515600" cy="5518595"/>
          </a:xfrm>
        </p:spPr>
        <p:txBody>
          <a:bodyPr>
            <a:noAutofit/>
          </a:bodyPr>
          <a:lstStyle/>
          <a:p>
            <a:r>
              <a:rPr lang="de-DE" sz="3200" b="1" dirty="0"/>
              <a:t>b) Falls eine Täuschung jedoch bejaht wird: Tatentschluss bzgl. der übrigen Tatbestandsmerkmale</a:t>
            </a:r>
          </a:p>
          <a:p>
            <a:r>
              <a:rPr lang="de-DE" sz="3200" b="1" dirty="0"/>
              <a:t>(vorgestellter) Irrtum: </a:t>
            </a:r>
            <a:r>
              <a:rPr lang="de-DE" sz="3200" dirty="0"/>
              <a:t>zumindest in Form eines „sachgedanklichen Mitbewusstseins“ gegeben („Es hat alles seine Richtigkeit“)</a:t>
            </a:r>
            <a:endParaRPr lang="de-DE" sz="3200" b="1" dirty="0"/>
          </a:p>
          <a:p>
            <a:r>
              <a:rPr lang="de-DE" sz="3200" b="1" dirty="0"/>
              <a:t> </a:t>
            </a:r>
            <a:r>
              <a:rPr lang="de-DE" sz="3200" dirty="0"/>
              <a:t>wurde von der Bearbeitung im Rahmen der (vorgestellten) Täuschung </a:t>
            </a:r>
            <a:r>
              <a:rPr lang="de-DE" sz="3200" b="1" dirty="0"/>
              <a:t>die Geschäftsgrundlage zu Lasten des A beschrieben: muss hier spiegelbildlich argumentiert werden</a:t>
            </a:r>
          </a:p>
        </p:txBody>
      </p:sp>
    </p:spTree>
    <p:extLst>
      <p:ext uri="{BB962C8B-B14F-4D97-AF65-F5344CB8AC3E}">
        <p14:creationId xmlns:p14="http://schemas.microsoft.com/office/powerpoint/2010/main" val="32385213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9CF6FA-F81A-0968-E9FE-8EA0DDA9058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AAE9B6-0A9C-68FE-4094-95DB4D7633E6}"/>
              </a:ext>
            </a:extLst>
          </p:cNvPr>
          <p:cNvSpPr>
            <a:spLocks noGrp="1"/>
          </p:cNvSpPr>
          <p:nvPr>
            <p:ph idx="1"/>
          </p:nvPr>
        </p:nvSpPr>
        <p:spPr>
          <a:xfrm>
            <a:off x="838200" y="658368"/>
            <a:ext cx="10515600" cy="5518595"/>
          </a:xfrm>
        </p:spPr>
        <p:txBody>
          <a:bodyPr>
            <a:noAutofit/>
          </a:bodyPr>
          <a:lstStyle/>
          <a:p>
            <a:r>
              <a:rPr lang="de-DE" sz="3200" b="1" dirty="0"/>
              <a:t>A </a:t>
            </a:r>
            <a:r>
              <a:rPr lang="de-DE" sz="3200" dirty="0"/>
              <a:t>hat sich vorgestellt: M </a:t>
            </a:r>
            <a:r>
              <a:rPr lang="de-DE" sz="3200" b="1" dirty="0"/>
              <a:t>verzichtet </a:t>
            </a:r>
            <a:r>
              <a:rPr lang="de-DE" sz="3200" dirty="0"/>
              <a:t>infolge seines Irrtums darauf,</a:t>
            </a:r>
            <a:r>
              <a:rPr lang="de-DE" sz="3200" b="1" dirty="0"/>
              <a:t> ein der S zustehendes „erhöhtes Beförderungsentgelt“ zu verlangen</a:t>
            </a:r>
          </a:p>
          <a:p>
            <a:r>
              <a:rPr lang="de-DE" sz="3200" b="1" dirty="0"/>
              <a:t>Vermögensverfügung:</a:t>
            </a:r>
          </a:p>
          <a:p>
            <a:r>
              <a:rPr lang="de-DE" sz="3200" b="1" dirty="0"/>
              <a:t>M ist als Vertreter der S ist objektiv gerade damit befasst, entsprechende Ansprüche geltend zu machen:  „</a:t>
            </a:r>
            <a:r>
              <a:rPr lang="de-DE" sz="3200" dirty="0"/>
              <a:t>Dreiecksbetrug“ unproblematisch (sogar nach der objektiven Befugnistheorie)</a:t>
            </a:r>
          </a:p>
          <a:p>
            <a:r>
              <a:rPr lang="de-DE" sz="3200" dirty="0"/>
              <a:t>[Verfügungsbewusstsein vorgestellt?Nicht erforderlich! Forderungsbetrug!]  </a:t>
            </a:r>
          </a:p>
          <a:p>
            <a:r>
              <a:rPr lang="de-DE" sz="3200" b="1" dirty="0"/>
              <a:t>Absicht der („stoffgleichen“) Bereicherung +</a:t>
            </a:r>
            <a:endParaRPr lang="de-DE" sz="3200" dirty="0"/>
          </a:p>
        </p:txBody>
      </p:sp>
    </p:spTree>
    <p:extLst>
      <p:ext uri="{BB962C8B-B14F-4D97-AF65-F5344CB8AC3E}">
        <p14:creationId xmlns:p14="http://schemas.microsoft.com/office/powerpoint/2010/main" val="17701949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DB6D0E-B2B6-C667-A72A-59F37FFA9A3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5F81F0-792E-34C1-82E4-FB74EA0AB5AE}"/>
              </a:ext>
            </a:extLst>
          </p:cNvPr>
          <p:cNvSpPr>
            <a:spLocks noGrp="1"/>
          </p:cNvSpPr>
          <p:nvPr>
            <p:ph idx="1"/>
          </p:nvPr>
        </p:nvSpPr>
        <p:spPr>
          <a:xfrm>
            <a:off x="838200" y="658368"/>
            <a:ext cx="10515600" cy="5518595"/>
          </a:xfrm>
        </p:spPr>
        <p:txBody>
          <a:bodyPr>
            <a:noAutofit/>
          </a:bodyPr>
          <a:lstStyle/>
          <a:p>
            <a:r>
              <a:rPr lang="de-DE" sz="3200" b="1" dirty="0"/>
              <a:t>2. unmittelbares Ansetzen</a:t>
            </a:r>
          </a:p>
          <a:p>
            <a:r>
              <a:rPr lang="de-DE" sz="3200" dirty="0"/>
              <a:t>Unproblematisch: A hat alles für die Verursachung eines Irrtums bei M für Erforderlich getan </a:t>
            </a:r>
          </a:p>
          <a:p>
            <a:r>
              <a:rPr lang="de-DE" sz="3200" b="1" dirty="0"/>
              <a:t>II. Rechtswidrigkeit, Schuld +</a:t>
            </a:r>
          </a:p>
          <a:p>
            <a:r>
              <a:rPr lang="de-DE" sz="3200" b="1" dirty="0"/>
              <a:t>III. Strafantrag?</a:t>
            </a:r>
          </a:p>
          <a:p>
            <a:r>
              <a:rPr lang="de-DE" sz="3200" b="1" dirty="0"/>
              <a:t>Vereitelung eines Anspruchs im Wert von 60 Euro:</a:t>
            </a:r>
          </a:p>
          <a:p>
            <a:r>
              <a:rPr lang="de-DE" sz="3200" b="1" dirty="0"/>
              <a:t>kein Strafantrags nach den §§ 263 Abs. 4, 248a StGB erforderlich [Grenze: 50 Euro]</a:t>
            </a:r>
          </a:p>
          <a:p>
            <a:r>
              <a:rPr lang="de-DE" sz="3200" b="1" dirty="0"/>
              <a:t>[Wer die Grenze höher zieht: </a:t>
            </a:r>
            <a:r>
              <a:rPr lang="de-DE" sz="3200" dirty="0"/>
              <a:t>muss darauf hinweisen, dass nach dem Bearbeitungsvermerk S „härteste Bestrafung“ des A begehrt!</a:t>
            </a:r>
          </a:p>
        </p:txBody>
      </p:sp>
    </p:spTree>
    <p:extLst>
      <p:ext uri="{BB962C8B-B14F-4D97-AF65-F5344CB8AC3E}">
        <p14:creationId xmlns:p14="http://schemas.microsoft.com/office/powerpoint/2010/main" val="21722416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BE9CBF-977A-DC6A-70EB-A3D7FC06BDE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5B98D9-72E5-F8E9-CF53-6F9A80398435}"/>
              </a:ext>
            </a:extLst>
          </p:cNvPr>
          <p:cNvSpPr>
            <a:spLocks noGrp="1"/>
          </p:cNvSpPr>
          <p:nvPr>
            <p:ph idx="1"/>
          </p:nvPr>
        </p:nvSpPr>
        <p:spPr>
          <a:xfrm>
            <a:off x="838200" y="658368"/>
            <a:ext cx="10515600" cy="5518595"/>
          </a:xfrm>
        </p:spPr>
        <p:txBody>
          <a:bodyPr>
            <a:noAutofit/>
          </a:bodyPr>
          <a:lstStyle/>
          <a:p>
            <a:r>
              <a:rPr lang="de-DE" sz="3200" b="1" dirty="0"/>
              <a:t>Darin Strafantragzu sehen!</a:t>
            </a:r>
          </a:p>
          <a:p>
            <a:r>
              <a:rPr lang="de-DE" sz="3200" b="1" dirty="0"/>
              <a:t>Dritter Handlungsabschnitt: Das Geschehen um das Ansichnehmen der Geldbörse</a:t>
            </a:r>
          </a:p>
          <a:p>
            <a:r>
              <a:rPr lang="de-DE" sz="3200" dirty="0"/>
              <a:t>Aufbau: Plan, die Geldbörse später wegzuwerfen! Es empfiehlt sich, die beiden Handlungsobjekte (begehrter Inhalt und Behältnis) getrennt zu prüfen!</a:t>
            </a:r>
          </a:p>
          <a:p>
            <a:r>
              <a:rPr lang="de-DE" sz="3200" b="1" dirty="0"/>
              <a:t>A.	Versuchter Diebstahl nach den §§ 242 Abs. 1, Abs. 2, 22 StGB in Bezug auf den Inhalt der Geldbörse</a:t>
            </a:r>
          </a:p>
          <a:p>
            <a:r>
              <a:rPr lang="de-DE" sz="3200" b="1" dirty="0"/>
              <a:t>Vollendung -: </a:t>
            </a:r>
            <a:r>
              <a:rPr lang="de-DE" sz="3200" dirty="0"/>
              <a:t>Geldbörse leer</a:t>
            </a:r>
            <a:r>
              <a:rPr lang="de-DE" sz="3200" b="1" dirty="0"/>
              <a:t> </a:t>
            </a:r>
            <a:endParaRPr lang="de-DE" sz="3200" dirty="0"/>
          </a:p>
        </p:txBody>
      </p:sp>
    </p:spTree>
    <p:extLst>
      <p:ext uri="{BB962C8B-B14F-4D97-AF65-F5344CB8AC3E}">
        <p14:creationId xmlns:p14="http://schemas.microsoft.com/office/powerpoint/2010/main" val="36880237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654F1E-8180-5CF1-C782-AA6A07F6CE7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7FFDD42-BE2F-E63C-1C94-AC1BC3B04210}"/>
              </a:ext>
            </a:extLst>
          </p:cNvPr>
          <p:cNvSpPr>
            <a:spLocks noGrp="1"/>
          </p:cNvSpPr>
          <p:nvPr>
            <p:ph idx="1"/>
          </p:nvPr>
        </p:nvSpPr>
        <p:spPr>
          <a:xfrm>
            <a:off x="838200" y="658368"/>
            <a:ext cx="10515600" cy="5518595"/>
          </a:xfrm>
        </p:spPr>
        <p:txBody>
          <a:bodyPr>
            <a:noAutofit/>
          </a:bodyPr>
          <a:lstStyle/>
          <a:p>
            <a:r>
              <a:rPr lang="de-DE" sz="3200" b="1" dirty="0"/>
              <a:t>I. Tatbestand</a:t>
            </a:r>
          </a:p>
          <a:p>
            <a:r>
              <a:rPr lang="de-DE" sz="3200" b="1" dirty="0"/>
              <a:t>1. Tatentschluss</a:t>
            </a:r>
          </a:p>
          <a:p>
            <a:r>
              <a:rPr lang="de-DE" sz="3200" b="1" dirty="0"/>
              <a:t>a) hinsichtlich des Tatobjekts</a:t>
            </a:r>
          </a:p>
          <a:p>
            <a:r>
              <a:rPr lang="de-DE" sz="3200" dirty="0"/>
              <a:t>Vorstellung, dass sich in der Geldbörse fortzuschaffende (bewegliche) und körperliche Gegenstände (Sachen) befinden. </a:t>
            </a:r>
          </a:p>
          <a:p>
            <a:r>
              <a:rPr lang="de-DE" sz="3200" dirty="0"/>
              <a:t>A hat den </a:t>
            </a:r>
            <a:r>
              <a:rPr lang="de-DE" sz="3200" b="1" dirty="0"/>
              <a:t>rechtlich-sozialen Bedeutungsgehalt des Fremdheitsbegriffs jedenfalls nach Laienart </a:t>
            </a:r>
            <a:r>
              <a:rPr lang="de-DE" sz="3200" dirty="0"/>
              <a:t>erfasst</a:t>
            </a:r>
          </a:p>
          <a:p>
            <a:r>
              <a:rPr lang="de-DE" sz="3200" b="1" dirty="0"/>
              <a:t> </a:t>
            </a:r>
            <a:r>
              <a:rPr lang="de-DE" sz="3200" dirty="0"/>
              <a:t>Daher ist ihm auch sicher bewusst, dass das Eigentum einer Person an einer verlorenen Sache zugeordnet bleibt</a:t>
            </a:r>
          </a:p>
        </p:txBody>
      </p:sp>
    </p:spTree>
    <p:extLst>
      <p:ext uri="{BB962C8B-B14F-4D97-AF65-F5344CB8AC3E}">
        <p14:creationId xmlns:p14="http://schemas.microsoft.com/office/powerpoint/2010/main" val="1863870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56044A-0184-2C1F-B498-AF46BBA0E71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32D6B5-DD0C-B705-38B9-D0B04E8DB96B}"/>
              </a:ext>
            </a:extLst>
          </p:cNvPr>
          <p:cNvSpPr>
            <a:spLocks noGrp="1"/>
          </p:cNvSpPr>
          <p:nvPr>
            <p:ph idx="1"/>
          </p:nvPr>
        </p:nvSpPr>
        <p:spPr>
          <a:xfrm>
            <a:off x="838200" y="658368"/>
            <a:ext cx="10515600" cy="5518595"/>
          </a:xfrm>
        </p:spPr>
        <p:txBody>
          <a:bodyPr>
            <a:noAutofit/>
          </a:bodyPr>
          <a:lstStyle/>
          <a:p>
            <a:r>
              <a:rPr lang="de-DE" sz="3200" b="1" dirty="0"/>
              <a:t>3. Ohne oder gegen den Willen der C?  </a:t>
            </a:r>
          </a:p>
          <a:p>
            <a:r>
              <a:rPr lang="de-DE" sz="3200" dirty="0"/>
              <a:t>Diebesfalle, Absicht der C, dass andere Person Herrschaftsbeziehung über Geldscheine erlangt:</a:t>
            </a:r>
          </a:p>
          <a:p>
            <a:r>
              <a:rPr lang="de-DE" sz="3200" dirty="0"/>
              <a:t>a) C wollte den Entwender erst an der Tür stellen</a:t>
            </a:r>
          </a:p>
          <a:p>
            <a:r>
              <a:rPr lang="de-DE" sz="3200" dirty="0"/>
              <a:t>b) C hat bei lebensnaher Auslegung als überwiegend wahrscheinlich erwartet, dass Geldscheine in eine „Gewahrsamsexklave“ des Täters verbracht werden. = </a:t>
            </a:r>
            <a:r>
              <a:rPr lang="de-DE" sz="3200" b="1" dirty="0"/>
              <a:t>Einverständnis mit der Gewahrsamsbegründung</a:t>
            </a:r>
          </a:p>
          <a:p>
            <a:r>
              <a:rPr lang="de-DE" sz="3200" b="1" dirty="0"/>
              <a:t>Gewahrsamsbruch -, vollendeter Diebstahl – </a:t>
            </a:r>
            <a:endParaRPr lang="en-US" sz="3200" b="1" dirty="0"/>
          </a:p>
        </p:txBody>
      </p:sp>
    </p:spTree>
    <p:extLst>
      <p:ext uri="{BB962C8B-B14F-4D97-AF65-F5344CB8AC3E}">
        <p14:creationId xmlns:p14="http://schemas.microsoft.com/office/powerpoint/2010/main" val="9378183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1267F2-0C7C-E223-290C-698615CAA0A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9C8861-9011-7F1A-2D44-AD93A8277017}"/>
              </a:ext>
            </a:extLst>
          </p:cNvPr>
          <p:cNvSpPr>
            <a:spLocks noGrp="1"/>
          </p:cNvSpPr>
          <p:nvPr>
            <p:ph idx="1"/>
          </p:nvPr>
        </p:nvSpPr>
        <p:spPr>
          <a:xfrm>
            <a:off x="838200" y="658368"/>
            <a:ext cx="10515600" cy="5518595"/>
          </a:xfrm>
        </p:spPr>
        <p:txBody>
          <a:bodyPr>
            <a:noAutofit/>
          </a:bodyPr>
          <a:lstStyle/>
          <a:p>
            <a:r>
              <a:rPr lang="de-DE" sz="3200" b="1" dirty="0"/>
              <a:t>b) hinsichtlich der Wegnahme</a:t>
            </a:r>
          </a:p>
          <a:p>
            <a:r>
              <a:rPr lang="de-DE" sz="3200" b="1" dirty="0"/>
              <a:t>Gewahrsamsbruch?</a:t>
            </a:r>
          </a:p>
          <a:p>
            <a:r>
              <a:rPr lang="de-DE" sz="3200" dirty="0"/>
              <a:t>Geldbörse beim Ansichnehmen (nach der Vorstellung des A) auf dem Sitz des Stadtbahnwagens in fremdem Gewahrsam?</a:t>
            </a:r>
          </a:p>
          <a:p>
            <a:r>
              <a:rPr lang="de-DE" sz="3200" dirty="0"/>
              <a:t>R weiß nicht mehr, wo sich seine Sachen befinden</a:t>
            </a:r>
          </a:p>
          <a:p>
            <a:r>
              <a:rPr lang="de-DE" sz="3200" dirty="0"/>
              <a:t>A hat das subjektiv nachvollzogen</a:t>
            </a:r>
          </a:p>
          <a:p>
            <a:r>
              <a:rPr lang="de-DE" sz="3200" b="1" dirty="0"/>
              <a:t>Aber: bei einem „Verlieren“ in einer fremden Gewahrsamssphäre </a:t>
            </a:r>
            <a:r>
              <a:rPr lang="de-DE" sz="3200" dirty="0"/>
              <a:t>(hier dem Stadtbahnwagen) wird </a:t>
            </a:r>
            <a:r>
              <a:rPr lang="de-DE" sz="3200" b="1" dirty="0"/>
              <a:t>neuer Gewahrsam des Inhabers dieses generellen Herrschaftsbereichs </a:t>
            </a:r>
            <a:r>
              <a:rPr lang="de-DE" sz="3200" dirty="0"/>
              <a:t>begründet</a:t>
            </a:r>
            <a:r>
              <a:rPr lang="de-DE" sz="3200" b="1" dirty="0"/>
              <a:t> </a:t>
            </a:r>
            <a:endParaRPr lang="de-DE" sz="3200" dirty="0"/>
          </a:p>
        </p:txBody>
      </p:sp>
    </p:spTree>
    <p:extLst>
      <p:ext uri="{BB962C8B-B14F-4D97-AF65-F5344CB8AC3E}">
        <p14:creationId xmlns:p14="http://schemas.microsoft.com/office/powerpoint/2010/main" val="36262852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5A2A82-02B5-F2F8-820A-10DAF1F1114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EA0D87-5B81-52E3-0EF2-00F293575951}"/>
              </a:ext>
            </a:extLst>
          </p:cNvPr>
          <p:cNvSpPr>
            <a:spLocks noGrp="1"/>
          </p:cNvSpPr>
          <p:nvPr>
            <p:ph idx="1"/>
          </p:nvPr>
        </p:nvSpPr>
        <p:spPr>
          <a:xfrm>
            <a:off x="838200" y="658368"/>
            <a:ext cx="10515600" cy="5518595"/>
          </a:xfrm>
        </p:spPr>
        <p:txBody>
          <a:bodyPr>
            <a:noAutofit/>
          </a:bodyPr>
          <a:lstStyle/>
          <a:p>
            <a:r>
              <a:rPr lang="de-DE" sz="3200" b="1" dirty="0"/>
              <a:t>A hat das nach Laienart erfasst:</a:t>
            </a:r>
          </a:p>
          <a:p>
            <a:r>
              <a:rPr lang="de-DE" sz="3200" dirty="0"/>
              <a:t>A weiß, wer die Stadtbahn betreibt und dass diese verlorene Sachen für ihre Kunden beherrschen möchte.</a:t>
            </a:r>
          </a:p>
          <a:p>
            <a:r>
              <a:rPr lang="de-DE" sz="3200" b="1" dirty="0"/>
              <a:t>  Absicht rechtswidriger Selbstzueignung +</a:t>
            </a:r>
          </a:p>
          <a:p>
            <a:r>
              <a:rPr lang="de-DE" sz="3200" b="1" dirty="0"/>
              <a:t>2. Unmittelbares Ansetzen</a:t>
            </a:r>
          </a:p>
          <a:p>
            <a:r>
              <a:rPr lang="de-DE" sz="3200" dirty="0"/>
              <a:t>Mit dem Ansichnehmen </a:t>
            </a:r>
          </a:p>
          <a:p>
            <a:r>
              <a:rPr lang="de-DE" sz="3200" b="1" dirty="0"/>
              <a:t>II. Rechtswidrigkeit, Schuld +</a:t>
            </a:r>
          </a:p>
          <a:p>
            <a:r>
              <a:rPr lang="de-DE" sz="3200" b="1" dirty="0"/>
              <a:t>III. Regelbeispiel?</a:t>
            </a:r>
          </a:p>
          <a:p>
            <a:r>
              <a:rPr lang="de-DE" sz="3200" dirty="0"/>
              <a:t>etwaiger Ausschluss nach § 243 Abs. 2 StGB</a:t>
            </a:r>
          </a:p>
          <a:p>
            <a:r>
              <a:rPr lang="de-DE" sz="3200" dirty="0"/>
              <a:t>Außerdem § 243 Abs. 1 Satz 2 Nr. 6 StGB -,</a:t>
            </a:r>
          </a:p>
          <a:p>
            <a:endParaRPr lang="de-DE" sz="3200" dirty="0"/>
          </a:p>
        </p:txBody>
      </p:sp>
    </p:spTree>
    <p:extLst>
      <p:ext uri="{BB962C8B-B14F-4D97-AF65-F5344CB8AC3E}">
        <p14:creationId xmlns:p14="http://schemas.microsoft.com/office/powerpoint/2010/main" val="27221859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B605A6-A063-73C1-4D5C-4BECE836184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EE7C9D-7439-E111-14C8-6F26A3553FB5}"/>
              </a:ext>
            </a:extLst>
          </p:cNvPr>
          <p:cNvSpPr>
            <a:spLocks noGrp="1"/>
          </p:cNvSpPr>
          <p:nvPr>
            <p:ph idx="1"/>
          </p:nvPr>
        </p:nvSpPr>
        <p:spPr>
          <a:xfrm>
            <a:off x="838200" y="658368"/>
            <a:ext cx="10515600" cy="5518595"/>
          </a:xfrm>
        </p:spPr>
        <p:txBody>
          <a:bodyPr>
            <a:noAutofit/>
          </a:bodyPr>
          <a:lstStyle/>
          <a:p>
            <a:r>
              <a:rPr lang="de-DE" sz="3200" dirty="0"/>
              <a:t>Verlieren einer Sache begründet keine „Hilflosigkeit einer Person“ </a:t>
            </a:r>
          </a:p>
          <a:p>
            <a:r>
              <a:rPr lang="de-DE" sz="3200" b="1" dirty="0"/>
              <a:t>III. Rücktritt?</a:t>
            </a:r>
          </a:p>
          <a:p>
            <a:r>
              <a:rPr lang="de-DE" sz="3200" b="1" dirty="0"/>
              <a:t>§ 24 Abs. 1 Satz 1 StGB? </a:t>
            </a:r>
            <a:r>
              <a:rPr lang="de-DE" sz="3200" dirty="0"/>
              <a:t>liegt fern, da der beendete Versuch im hiesigen Fall objektiv nicht zur Vollendung führen kann</a:t>
            </a:r>
          </a:p>
          <a:p>
            <a:r>
              <a:rPr lang="de-DE" sz="3200" dirty="0"/>
              <a:t>geschuldete Handlung („Vollendung verhindert“) kann nicht vorgenommen werden </a:t>
            </a:r>
          </a:p>
          <a:p>
            <a:r>
              <a:rPr lang="de-DE" sz="3200" dirty="0"/>
              <a:t>Oder Versuch „fehlgeschlagen“</a:t>
            </a:r>
          </a:p>
          <a:p>
            <a:r>
              <a:rPr lang="de-DE" sz="3200" dirty="0"/>
              <a:t> oder Rücktritt nicht freiwillig</a:t>
            </a:r>
            <a:r>
              <a:rPr lang="de-DE" sz="3200" b="1" dirty="0"/>
              <a:t> </a:t>
            </a:r>
            <a:endParaRPr lang="de-DE" sz="3200" dirty="0"/>
          </a:p>
        </p:txBody>
      </p:sp>
    </p:spTree>
    <p:extLst>
      <p:ext uri="{BB962C8B-B14F-4D97-AF65-F5344CB8AC3E}">
        <p14:creationId xmlns:p14="http://schemas.microsoft.com/office/powerpoint/2010/main" val="4371625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1BF760-BDF4-0C52-295B-F5C56B6F87A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B43B10-0EE4-B142-ADBF-06E22354FD2E}"/>
              </a:ext>
            </a:extLst>
          </p:cNvPr>
          <p:cNvSpPr>
            <a:spLocks noGrp="1"/>
          </p:cNvSpPr>
          <p:nvPr>
            <p:ph idx="1"/>
          </p:nvPr>
        </p:nvSpPr>
        <p:spPr>
          <a:xfrm>
            <a:off x="838200" y="658368"/>
            <a:ext cx="10515600" cy="5518595"/>
          </a:xfrm>
        </p:spPr>
        <p:txBody>
          <a:bodyPr>
            <a:noAutofit/>
          </a:bodyPr>
          <a:lstStyle/>
          <a:p>
            <a:r>
              <a:rPr lang="de-DE" sz="3200" b="1" dirty="0"/>
              <a:t>§ 24 Abs. 1 Satz 2 StGB?</a:t>
            </a:r>
          </a:p>
          <a:p>
            <a:r>
              <a:rPr lang="de-DE" sz="3200" dirty="0"/>
              <a:t> scheidet aus, weil A die Untauglichkeit seines Versuchs erkannt hat, </a:t>
            </a:r>
          </a:p>
          <a:p>
            <a:r>
              <a:rPr lang="de-DE" sz="3200" dirty="0"/>
              <a:t>sein Handeln kann also nicht als Bemühen, die Vollendung zu verhindern, gewertet werden.</a:t>
            </a:r>
          </a:p>
          <a:p>
            <a:r>
              <a:rPr lang="de-DE" sz="3200" b="1" dirty="0"/>
              <a:t>IV. Strafantrag</a:t>
            </a:r>
          </a:p>
          <a:p>
            <a:r>
              <a:rPr lang="de-DE" sz="3200" b="1" dirty="0"/>
              <a:t>woran für die Einordnung als „geringwertige Sache“ im Sinne des § 248a StGB anzuknüpfen?</a:t>
            </a:r>
          </a:p>
          <a:p>
            <a:r>
              <a:rPr lang="de-DE" sz="3200" b="1" dirty="0"/>
              <a:t>Bei der Vollendung: </a:t>
            </a:r>
            <a:r>
              <a:rPr lang="de-DE" sz="3200" dirty="0"/>
              <a:t>tatsächliche Gegebenheiten</a:t>
            </a:r>
          </a:p>
          <a:p>
            <a:r>
              <a:rPr lang="de-DE" sz="3200" b="1" dirty="0"/>
              <a:t>beim untauglichen Versuch: </a:t>
            </a:r>
            <a:r>
              <a:rPr lang="de-DE" sz="3200" dirty="0"/>
              <a:t>Vorstellung des Täters.</a:t>
            </a:r>
            <a:r>
              <a:rPr lang="de-DE" sz="3200" b="1" dirty="0"/>
              <a:t> </a:t>
            </a:r>
            <a:endParaRPr lang="de-DE" sz="3200" dirty="0"/>
          </a:p>
        </p:txBody>
      </p:sp>
    </p:spTree>
    <p:extLst>
      <p:ext uri="{BB962C8B-B14F-4D97-AF65-F5344CB8AC3E}">
        <p14:creationId xmlns:p14="http://schemas.microsoft.com/office/powerpoint/2010/main" val="40170756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189AF7-F238-6564-0E87-23037AD71F7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0118DF-A1AC-B638-BFBE-BB8A1F98E995}"/>
              </a:ext>
            </a:extLst>
          </p:cNvPr>
          <p:cNvSpPr>
            <a:spLocks noGrp="1"/>
          </p:cNvSpPr>
          <p:nvPr>
            <p:ph idx="1"/>
          </p:nvPr>
        </p:nvSpPr>
        <p:spPr>
          <a:xfrm>
            <a:off x="838200" y="658368"/>
            <a:ext cx="10515600" cy="5518595"/>
          </a:xfrm>
        </p:spPr>
        <p:txBody>
          <a:bodyPr>
            <a:noAutofit/>
          </a:bodyPr>
          <a:lstStyle/>
          <a:p>
            <a:r>
              <a:rPr lang="de-DE" sz="3200" dirty="0"/>
              <a:t>Da A hat sich „reiche Beute“ (also im Wert oberhalb der Grenze von 50 Euro anzusiedeln) versprochen  hat:</a:t>
            </a:r>
          </a:p>
          <a:p>
            <a:r>
              <a:rPr lang="de-DE" sz="3200" dirty="0"/>
              <a:t>kein Strafantrag erforderlich</a:t>
            </a:r>
          </a:p>
          <a:p>
            <a:r>
              <a:rPr lang="de-DE" sz="3200" b="1" dirty="0"/>
              <a:t>B. Diebstahl nach § 242 Abs. 1 StGB in Bezug auf die Geldbörse</a:t>
            </a:r>
          </a:p>
          <a:p>
            <a:r>
              <a:rPr lang="de-DE" sz="3200" dirty="0"/>
              <a:t>Durch dasselbe Verhalten</a:t>
            </a:r>
          </a:p>
          <a:p>
            <a:r>
              <a:rPr lang="de-DE" sz="3200" b="1" dirty="0"/>
              <a:t>Unterschied zu vorgestelltem Inhalt der Geldbörse:</a:t>
            </a:r>
          </a:p>
          <a:p>
            <a:r>
              <a:rPr lang="de-DE" sz="3200" dirty="0"/>
              <a:t>objektiv taugliches Tatobjekt, das vollendet weggenommen worden ist</a:t>
            </a:r>
          </a:p>
          <a:p>
            <a:r>
              <a:rPr lang="de-DE" sz="3200" dirty="0"/>
              <a:t>A handelte auch vorsätzlich. </a:t>
            </a:r>
          </a:p>
        </p:txBody>
      </p:sp>
    </p:spTree>
    <p:extLst>
      <p:ext uri="{BB962C8B-B14F-4D97-AF65-F5344CB8AC3E}">
        <p14:creationId xmlns:p14="http://schemas.microsoft.com/office/powerpoint/2010/main" val="12851993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4B595A-1A9A-A658-E259-157D908F0A1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05F106-862A-A2D0-3782-5D1EF571C126}"/>
              </a:ext>
            </a:extLst>
          </p:cNvPr>
          <p:cNvSpPr>
            <a:spLocks noGrp="1"/>
          </p:cNvSpPr>
          <p:nvPr>
            <p:ph idx="1"/>
          </p:nvPr>
        </p:nvSpPr>
        <p:spPr>
          <a:xfrm>
            <a:off x="838200" y="658368"/>
            <a:ext cx="10515600" cy="5518595"/>
          </a:xfrm>
        </p:spPr>
        <p:txBody>
          <a:bodyPr>
            <a:noAutofit/>
          </a:bodyPr>
          <a:lstStyle/>
          <a:p>
            <a:r>
              <a:rPr lang="de-DE" sz="3200" b="1" dirty="0"/>
              <a:t>Einzige Frage:</a:t>
            </a:r>
          </a:p>
          <a:p>
            <a:r>
              <a:rPr lang="de-DE" sz="3200" dirty="0"/>
              <a:t>Beabsichtigte A, sich auch die Geldbörse </a:t>
            </a:r>
            <a:r>
              <a:rPr lang="de-DE" sz="3200" b="1" dirty="0"/>
              <a:t>rechtswidrig zuzueignen </a:t>
            </a:r>
          </a:p>
          <a:p>
            <a:r>
              <a:rPr lang="de-DE" sz="3200" b="1" dirty="0"/>
              <a:t>Nach der Rechtsprechung:</a:t>
            </a:r>
          </a:p>
          <a:p>
            <a:r>
              <a:rPr lang="de-DE" sz="3200" dirty="0"/>
              <a:t>Zueignungsabsicht gegeben, wenn der Täter im Zeitpunkt der Wegnahme die fremde Sache </a:t>
            </a:r>
            <a:r>
              <a:rPr lang="de-DE" sz="3200" b="1" dirty="0"/>
              <a:t>der Substanz oder dem Sachwert nach seinem Vermögen oder dem eines Dritten “einverleiben” will</a:t>
            </a:r>
          </a:p>
          <a:p>
            <a:r>
              <a:rPr lang="de-DE" sz="3200" b="1" dirty="0"/>
              <a:t>fehlt </a:t>
            </a:r>
            <a:r>
              <a:rPr lang="de-DE" sz="3200" dirty="0"/>
              <a:t>dagegen in Fällen,</a:t>
            </a:r>
            <a:r>
              <a:rPr lang="de-DE" sz="3200" b="1" dirty="0"/>
              <a:t> in denen der Täter die fremde Sache nur wegnimmt, um sie “zu zerstören”, “zu vernichten”, “preiszugeben”, “wegzuwerfen“. </a:t>
            </a:r>
          </a:p>
          <a:p>
            <a:endParaRPr lang="de-DE" sz="3200" dirty="0"/>
          </a:p>
          <a:p>
            <a:endParaRPr lang="de-DE" sz="3200" dirty="0"/>
          </a:p>
        </p:txBody>
      </p:sp>
    </p:spTree>
    <p:extLst>
      <p:ext uri="{BB962C8B-B14F-4D97-AF65-F5344CB8AC3E}">
        <p14:creationId xmlns:p14="http://schemas.microsoft.com/office/powerpoint/2010/main" val="27215000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7B0526-98A3-F1B7-2810-06D246A86AE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E0A520-2AF0-C5C7-8EB0-1EC65386DB6A}"/>
              </a:ext>
            </a:extLst>
          </p:cNvPr>
          <p:cNvSpPr>
            <a:spLocks noGrp="1"/>
          </p:cNvSpPr>
          <p:nvPr>
            <p:ph idx="1"/>
          </p:nvPr>
        </p:nvSpPr>
        <p:spPr>
          <a:xfrm>
            <a:off x="838200" y="658368"/>
            <a:ext cx="10515600" cy="5518595"/>
          </a:xfrm>
        </p:spPr>
        <p:txBody>
          <a:bodyPr>
            <a:noAutofit/>
          </a:bodyPr>
          <a:lstStyle/>
          <a:p>
            <a:r>
              <a:rPr lang="de-DE" sz="3200" b="1" dirty="0"/>
              <a:t>So hier.</a:t>
            </a:r>
          </a:p>
          <a:p>
            <a:r>
              <a:rPr lang="de-DE" sz="3200" b="1" dirty="0"/>
              <a:t>Vierter Handlungsabschnitt: Das Geschehen in der Wäscherei des W</a:t>
            </a:r>
          </a:p>
          <a:p>
            <a:r>
              <a:rPr lang="de-DE" sz="3200" b="1" dirty="0"/>
              <a:t>A. 	Raub nach § 249 Abs. 1 StGB </a:t>
            </a:r>
          </a:p>
          <a:p>
            <a:r>
              <a:rPr lang="de-DE" sz="3200" dirty="0"/>
              <a:t>durch das Schubsen und Ansichnehmen der Hemden</a:t>
            </a:r>
          </a:p>
          <a:p>
            <a:r>
              <a:rPr lang="de-DE" sz="3200" b="1" dirty="0"/>
              <a:t>I. Objektiver Tatbestand</a:t>
            </a:r>
          </a:p>
          <a:p>
            <a:r>
              <a:rPr lang="de-DE" sz="3200" b="1" dirty="0"/>
              <a:t>1. fremde bewegliche Sachen</a:t>
            </a:r>
          </a:p>
          <a:p>
            <a:r>
              <a:rPr lang="de-DE" sz="3200" dirty="0"/>
              <a:t>+, Hemden = K gehörende körperliche Gegenstände</a:t>
            </a:r>
          </a:p>
        </p:txBody>
      </p:sp>
    </p:spTree>
    <p:extLst>
      <p:ext uri="{BB962C8B-B14F-4D97-AF65-F5344CB8AC3E}">
        <p14:creationId xmlns:p14="http://schemas.microsoft.com/office/powerpoint/2010/main" val="20940921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D1DBD9-8FF6-2AC7-EBC0-7B7D0F215F6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3EE0E4-EBF5-9C91-773A-DD99FFAC2BE0}"/>
              </a:ext>
            </a:extLst>
          </p:cNvPr>
          <p:cNvSpPr>
            <a:spLocks noGrp="1"/>
          </p:cNvSpPr>
          <p:nvPr>
            <p:ph idx="1"/>
          </p:nvPr>
        </p:nvSpPr>
        <p:spPr>
          <a:xfrm>
            <a:off x="838200" y="658368"/>
            <a:ext cx="10515600" cy="5518595"/>
          </a:xfrm>
        </p:spPr>
        <p:txBody>
          <a:bodyPr>
            <a:noAutofit/>
          </a:bodyPr>
          <a:lstStyle/>
          <a:p>
            <a:r>
              <a:rPr lang="de-DE" sz="3200" b="1" dirty="0"/>
              <a:t>2. Wegnahme</a:t>
            </a:r>
          </a:p>
          <a:p>
            <a:r>
              <a:rPr lang="de-DE" sz="3200" b="1" dirty="0"/>
              <a:t>Gewahrsam des W:</a:t>
            </a:r>
          </a:p>
          <a:p>
            <a:r>
              <a:rPr lang="de-DE" sz="3200" dirty="0"/>
              <a:t>durch das Legen auf den Tresen nach Willen des W und der Verkehrsanschauung allenfalls gelockert, nicht aber aufgehoben worden</a:t>
            </a:r>
          </a:p>
          <a:p>
            <a:r>
              <a:rPr lang="de-DE" sz="3200" dirty="0"/>
              <a:t>Gegen den Willen  des W aufgehoben durch A</a:t>
            </a:r>
          </a:p>
          <a:p>
            <a:r>
              <a:rPr lang="de-DE" sz="3200" dirty="0"/>
              <a:t>Spätestens mit dem Verlassen des Ladenlokals: Begründung neuen Gewahrsams (alleiniger Herrschaftsbereich des A)</a:t>
            </a:r>
          </a:p>
        </p:txBody>
      </p:sp>
    </p:spTree>
    <p:extLst>
      <p:ext uri="{BB962C8B-B14F-4D97-AF65-F5344CB8AC3E}">
        <p14:creationId xmlns:p14="http://schemas.microsoft.com/office/powerpoint/2010/main" val="37886716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A99FFB-6C5C-AD93-1220-3CEAE6A20CD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8F5F7D-F493-0157-609D-73B9E0701D48}"/>
              </a:ext>
            </a:extLst>
          </p:cNvPr>
          <p:cNvSpPr>
            <a:spLocks noGrp="1"/>
          </p:cNvSpPr>
          <p:nvPr>
            <p:ph idx="1"/>
          </p:nvPr>
        </p:nvSpPr>
        <p:spPr>
          <a:xfrm>
            <a:off x="923441" y="859846"/>
            <a:ext cx="10515600" cy="5518595"/>
          </a:xfrm>
        </p:spPr>
        <p:txBody>
          <a:bodyPr>
            <a:noAutofit/>
          </a:bodyPr>
          <a:lstStyle/>
          <a:p>
            <a:r>
              <a:rPr lang="de-DE" sz="3200" b="1" dirty="0"/>
              <a:t>3. Nötigungsmittel</a:t>
            </a:r>
          </a:p>
          <a:p>
            <a:r>
              <a:rPr lang="de-DE" sz="3200" dirty="0"/>
              <a:t>„mit Gewalt gegen eine Person“:  </a:t>
            </a:r>
          </a:p>
          <a:p>
            <a:r>
              <a:rPr lang="de-DE" sz="3200" dirty="0"/>
              <a:t>vis absoluta, Schubsens bewirkte bei W einen unwiderstehlichen körperlicher Zwang</a:t>
            </a:r>
          </a:p>
          <a:p>
            <a:r>
              <a:rPr lang="de-DE" sz="3200" dirty="0"/>
              <a:t> </a:t>
            </a:r>
            <a:r>
              <a:rPr lang="de-DE" sz="3200" b="1" dirty="0"/>
              <a:t>4. Finalzusammenhang</a:t>
            </a:r>
          </a:p>
          <a:p>
            <a:r>
              <a:rPr lang="de-DE" sz="3200" dirty="0"/>
              <a:t>+, Nötigungsmittel wurde von A zur Begründung der Sachherrschaft eingesetztII. Subjektiver Tatbestand</a:t>
            </a:r>
          </a:p>
          <a:p>
            <a:r>
              <a:rPr lang="de-DE" sz="3200" b="1" dirty="0"/>
              <a:t>5. Vorsatz:</a:t>
            </a:r>
          </a:p>
          <a:p>
            <a:r>
              <a:rPr lang="de-DE" sz="3200" dirty="0"/>
              <a:t>A glaubte allerdings, die Hemden stünden in seinem Eigentum</a:t>
            </a:r>
          </a:p>
        </p:txBody>
      </p:sp>
    </p:spTree>
    <p:extLst>
      <p:ext uri="{BB962C8B-B14F-4D97-AF65-F5344CB8AC3E}">
        <p14:creationId xmlns:p14="http://schemas.microsoft.com/office/powerpoint/2010/main" val="265379392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5BBD55-9875-9BBF-B942-6518B9C2435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D9AD87-A9A0-9D7C-38FB-DAFE6430C566}"/>
              </a:ext>
            </a:extLst>
          </p:cNvPr>
          <p:cNvSpPr>
            <a:spLocks noGrp="1"/>
          </p:cNvSpPr>
          <p:nvPr>
            <p:ph idx="1"/>
          </p:nvPr>
        </p:nvSpPr>
        <p:spPr>
          <a:xfrm>
            <a:off x="838200" y="658368"/>
            <a:ext cx="10515600" cy="5518595"/>
          </a:xfrm>
        </p:spPr>
        <p:txBody>
          <a:bodyPr>
            <a:noAutofit/>
          </a:bodyPr>
          <a:lstStyle/>
          <a:p>
            <a:r>
              <a:rPr lang="de-DE" sz="3200" dirty="0"/>
              <a:t>Vorsatz -, § 16 Abs. 1 Satz 1 StGB</a:t>
            </a:r>
          </a:p>
          <a:p>
            <a:r>
              <a:rPr lang="de-DE" sz="3200" dirty="0"/>
              <a:t>Raub -</a:t>
            </a:r>
          </a:p>
          <a:p>
            <a:r>
              <a:rPr lang="de-DE" sz="3200" b="1" dirty="0"/>
              <a:t>B.	(Vollendete) Räuberische Erpressung zu Lasten des W nach den §§ 253, 255, 249 Abs. 1 StGB </a:t>
            </a:r>
          </a:p>
          <a:p>
            <a:r>
              <a:rPr lang="de-DE" sz="3200" dirty="0"/>
              <a:t>durch das Schubsen und Ansichnehmen der Hemden</a:t>
            </a:r>
          </a:p>
          <a:p>
            <a:r>
              <a:rPr lang="de-DE" sz="3200" b="1" dirty="0"/>
              <a:t>I. Objektiver Tatbestand</a:t>
            </a:r>
          </a:p>
          <a:p>
            <a:r>
              <a:rPr lang="de-DE" sz="3200" b="1" dirty="0"/>
              <a:t>1. Nötigungsmittel und -erfolg</a:t>
            </a:r>
          </a:p>
          <a:p>
            <a:r>
              <a:rPr lang="de-DE" sz="3200" dirty="0"/>
              <a:t>Nötigungsmittel wie beim Raub</a:t>
            </a:r>
          </a:p>
          <a:p>
            <a:r>
              <a:rPr lang="de-DE" sz="3200" dirty="0"/>
              <a:t>Nötigungserfolg =„Duldung“der Gewahrsamsverschiebung) </a:t>
            </a:r>
          </a:p>
        </p:txBody>
      </p:sp>
    </p:spTree>
    <p:extLst>
      <p:ext uri="{BB962C8B-B14F-4D97-AF65-F5344CB8AC3E}">
        <p14:creationId xmlns:p14="http://schemas.microsoft.com/office/powerpoint/2010/main" val="948666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D30625-8293-A45F-A7A7-F4A8DA51761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9C6F1B-1D97-FE8F-B3B1-EB7E328A0213}"/>
              </a:ext>
            </a:extLst>
          </p:cNvPr>
          <p:cNvSpPr>
            <a:spLocks noGrp="1"/>
          </p:cNvSpPr>
          <p:nvPr>
            <p:ph idx="1"/>
          </p:nvPr>
        </p:nvSpPr>
        <p:spPr>
          <a:xfrm>
            <a:off x="838200" y="658368"/>
            <a:ext cx="10515600" cy="5518595"/>
          </a:xfrm>
        </p:spPr>
        <p:txBody>
          <a:bodyPr>
            <a:noAutofit/>
          </a:bodyPr>
          <a:lstStyle/>
          <a:p>
            <a:r>
              <a:rPr lang="de-DE" sz="3200" b="1" dirty="0"/>
              <a:t>B.	Versuchter Diebstahl mit Waffen nach den §§ 244 Abs. 1 Nr. 1 lit. a, 244 Abs. 2, 22 StGB</a:t>
            </a:r>
          </a:p>
          <a:p>
            <a:r>
              <a:rPr lang="de-DE" sz="3200" dirty="0"/>
              <a:t>Durch dasselbe Verhalten</a:t>
            </a:r>
          </a:p>
          <a:p>
            <a:r>
              <a:rPr lang="de-DE" sz="3200" b="1" dirty="0"/>
              <a:t>I. Tatbestand</a:t>
            </a:r>
          </a:p>
          <a:p>
            <a:r>
              <a:rPr lang="de-DE" sz="3200" b="1" dirty="0"/>
              <a:t>1. Tatentschluss bzgl. § 242 StGB</a:t>
            </a:r>
          </a:p>
          <a:p>
            <a:r>
              <a:rPr lang="de-DE" sz="3200" b="1" dirty="0"/>
              <a:t>Kein Tatbestandsirrtum</a:t>
            </a:r>
          </a:p>
          <a:p>
            <a:r>
              <a:rPr lang="de-DE" sz="3200" dirty="0"/>
              <a:t>As Vorstellung: Aufhebung von Cs Gewahrsam ohne deren Willen</a:t>
            </a:r>
          </a:p>
        </p:txBody>
      </p:sp>
    </p:spTree>
    <p:extLst>
      <p:ext uri="{BB962C8B-B14F-4D97-AF65-F5344CB8AC3E}">
        <p14:creationId xmlns:p14="http://schemas.microsoft.com/office/powerpoint/2010/main" val="1950034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9FCB2E-7D6B-F4D0-4E7E-A135968BC81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50FE7F-CCBA-0C4D-F8E5-6B7D87686B8F}"/>
              </a:ext>
            </a:extLst>
          </p:cNvPr>
          <p:cNvSpPr>
            <a:spLocks noGrp="1"/>
          </p:cNvSpPr>
          <p:nvPr>
            <p:ph idx="1"/>
          </p:nvPr>
        </p:nvSpPr>
        <p:spPr>
          <a:xfrm>
            <a:off x="838200" y="658368"/>
            <a:ext cx="10515600" cy="5518595"/>
          </a:xfrm>
        </p:spPr>
        <p:txBody>
          <a:bodyPr>
            <a:noAutofit/>
          </a:bodyPr>
          <a:lstStyle/>
          <a:p>
            <a:r>
              <a:rPr lang="de-DE" sz="3200" b="1" dirty="0"/>
              <a:t>2. Vermögensschaden</a:t>
            </a:r>
          </a:p>
          <a:p>
            <a:r>
              <a:rPr lang="de-DE" sz="3200" dirty="0"/>
              <a:t>W hat unmittelbaren Alleinbesitz an den Hemden verloren</a:t>
            </a:r>
          </a:p>
          <a:p>
            <a:r>
              <a:rPr lang="de-DE" sz="3200" dirty="0"/>
              <a:t>K hat seinen Besitz durch die Überlassung zur Reinigung in Gänze verloren</a:t>
            </a:r>
          </a:p>
          <a:p>
            <a:r>
              <a:rPr lang="de-DE" sz="3200" dirty="0"/>
              <a:t>Besitz hat jedenfalls dann Vermögenswert, wenn W berechtigt ist (juristischer Aspekt) und ein wirtschaftliches Interesse an der tatsächlichen Sachherrschaft hat (Marktwert, ökonomischer Aspekt)</a:t>
            </a:r>
          </a:p>
          <a:p>
            <a:r>
              <a:rPr lang="de-DE" sz="3200" dirty="0"/>
              <a:t>Hier gegeben:</a:t>
            </a:r>
          </a:p>
        </p:txBody>
      </p:sp>
    </p:spTree>
    <p:extLst>
      <p:ext uri="{BB962C8B-B14F-4D97-AF65-F5344CB8AC3E}">
        <p14:creationId xmlns:p14="http://schemas.microsoft.com/office/powerpoint/2010/main" val="10096316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5BD0A7-5B1D-BB00-5411-6B9BD2737D2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5D3755-693F-3969-0FEB-F197B7FAAF3C}"/>
              </a:ext>
            </a:extLst>
          </p:cNvPr>
          <p:cNvSpPr>
            <a:spLocks noGrp="1"/>
          </p:cNvSpPr>
          <p:nvPr>
            <p:ph idx="1"/>
          </p:nvPr>
        </p:nvSpPr>
        <p:spPr>
          <a:xfrm>
            <a:off x="838200" y="658368"/>
            <a:ext cx="10515600" cy="5518595"/>
          </a:xfrm>
        </p:spPr>
        <p:txBody>
          <a:bodyPr>
            <a:noAutofit/>
          </a:bodyPr>
          <a:lstStyle/>
          <a:p>
            <a:r>
              <a:rPr lang="de-DE" sz="3200" dirty="0"/>
              <a:t>W hat den unmittelbaren Besitz von K willentlich erlangt</a:t>
            </a:r>
          </a:p>
          <a:p>
            <a:r>
              <a:rPr lang="de-DE" sz="3200" dirty="0"/>
              <a:t>W benötigt den Besitz</a:t>
            </a:r>
          </a:p>
          <a:p>
            <a:pPr lvl="1"/>
            <a:r>
              <a:rPr lang="de-DE" sz="2800" dirty="0"/>
              <a:t>zur Erfüllung des Werkvertrags (Rückgabe der gläubigerseits eingebrachten Sachen)</a:t>
            </a:r>
          </a:p>
          <a:p>
            <a:pPr lvl="1"/>
            <a:r>
              <a:rPr lang="de-DE" sz="2800" b="1" dirty="0"/>
              <a:t>um keinen Schadensersatzforderungen </a:t>
            </a:r>
            <a:r>
              <a:rPr lang="de-DE" sz="2800" dirty="0"/>
              <a:t>wegen der Verletzung vertraglicher Pflichten </a:t>
            </a:r>
            <a:r>
              <a:rPr lang="de-DE" sz="2800" b="1" dirty="0"/>
              <a:t>ausgesetzt zu werden</a:t>
            </a:r>
          </a:p>
          <a:p>
            <a:pPr lvl="1"/>
            <a:r>
              <a:rPr lang="de-DE" sz="3200" dirty="0"/>
              <a:t>Darüber hinaus: </a:t>
            </a:r>
            <a:r>
              <a:rPr lang="de-DE" sz="3200" b="1" dirty="0"/>
              <a:t>Werkunternehmerpfandrecht</a:t>
            </a:r>
            <a:r>
              <a:rPr lang="de-DE" sz="3200" dirty="0"/>
              <a:t> an den von K eingebrachten Hemden</a:t>
            </a:r>
          </a:p>
          <a:p>
            <a:r>
              <a:rPr lang="de-DE" sz="3200" dirty="0"/>
              <a:t>erlischt zwar wegen unfreiwilligen Verlustes des unmittelbaren Besitzes </a:t>
            </a:r>
            <a:r>
              <a:rPr lang="de-DE" sz="3200" b="1" dirty="0"/>
              <a:t>nicht </a:t>
            </a:r>
            <a:r>
              <a:rPr lang="de-DE" sz="3200" dirty="0"/>
              <a:t>(vgl. die §§ 647, 1257, 1253 BGB),  wohl aber wird es insoweit </a:t>
            </a:r>
            <a:r>
              <a:rPr lang="de-DE" sz="3200" b="1" dirty="0"/>
              <a:t>faktisch</a:t>
            </a:r>
            <a:r>
              <a:rPr lang="de-DE" sz="3200" dirty="0"/>
              <a:t> vereitelt</a:t>
            </a:r>
          </a:p>
        </p:txBody>
      </p:sp>
    </p:spTree>
    <p:extLst>
      <p:ext uri="{BB962C8B-B14F-4D97-AF65-F5344CB8AC3E}">
        <p14:creationId xmlns:p14="http://schemas.microsoft.com/office/powerpoint/2010/main" val="40647558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E2DF82-FDE5-33E0-7532-61E10DE06A7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DAEB2F-02E9-4E40-863B-2EAD1154D6C5}"/>
              </a:ext>
            </a:extLst>
          </p:cNvPr>
          <p:cNvSpPr>
            <a:spLocks noGrp="1"/>
          </p:cNvSpPr>
          <p:nvPr>
            <p:ph idx="1"/>
          </p:nvPr>
        </p:nvSpPr>
        <p:spPr>
          <a:xfrm>
            <a:off x="838200" y="658368"/>
            <a:ext cx="10515600" cy="5518595"/>
          </a:xfrm>
        </p:spPr>
        <p:txBody>
          <a:bodyPr>
            <a:noAutofit/>
          </a:bodyPr>
          <a:lstStyle/>
          <a:p>
            <a:r>
              <a:rPr lang="de-DE" sz="3200" dirty="0"/>
              <a:t>Verlust des unmittelbaren Besitzes wird auch nicht dadurch ausgeglichen, dass W noch</a:t>
            </a:r>
          </a:p>
          <a:p>
            <a:pPr lvl="1"/>
            <a:r>
              <a:rPr lang="de-DE" sz="2800" dirty="0"/>
              <a:t>unmittelbare Besitz </a:t>
            </a:r>
          </a:p>
          <a:p>
            <a:pPr lvl="1"/>
            <a:r>
              <a:rPr lang="de-DE" sz="2800" dirty="0"/>
              <a:t>Werkunternehmerpfandrecht </a:t>
            </a:r>
          </a:p>
          <a:p>
            <a:r>
              <a:rPr lang="de-DE" sz="3200" dirty="0"/>
              <a:t>an den </a:t>
            </a:r>
            <a:r>
              <a:rPr lang="de-DE" sz="3200" b="1" dirty="0"/>
              <a:t>Hemden des A </a:t>
            </a:r>
            <a:r>
              <a:rPr lang="de-DE" sz="3200" dirty="0"/>
              <a:t>verbleibt, denn diese</a:t>
            </a:r>
          </a:p>
          <a:p>
            <a:r>
              <a:rPr lang="de-DE" sz="3200" dirty="0"/>
              <a:t>= wirtschaftlich weniger werthaltig</a:t>
            </a:r>
          </a:p>
          <a:p>
            <a:r>
              <a:rPr lang="de-DE" sz="3200" b="1" dirty="0"/>
              <a:t>2. Vermögensverfügung</a:t>
            </a:r>
          </a:p>
          <a:p>
            <a:r>
              <a:rPr lang="de-DE" sz="3200" dirty="0"/>
              <a:t>Zusätzlich Opferreaktion in Gestalt</a:t>
            </a:r>
          </a:p>
          <a:p>
            <a:endParaRPr lang="de-DE" sz="3200" dirty="0"/>
          </a:p>
        </p:txBody>
      </p:sp>
    </p:spTree>
    <p:extLst>
      <p:ext uri="{BB962C8B-B14F-4D97-AF65-F5344CB8AC3E}">
        <p14:creationId xmlns:p14="http://schemas.microsoft.com/office/powerpoint/2010/main" val="36307987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56EACC-B1CF-DA3A-81FC-03D4FA6FF07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F16748-247F-C5EA-8B53-EDA528114ADB}"/>
              </a:ext>
            </a:extLst>
          </p:cNvPr>
          <p:cNvSpPr>
            <a:spLocks noGrp="1"/>
          </p:cNvSpPr>
          <p:nvPr>
            <p:ph idx="1"/>
          </p:nvPr>
        </p:nvSpPr>
        <p:spPr>
          <a:xfrm>
            <a:off x="838200" y="658368"/>
            <a:ext cx="10515600" cy="5518595"/>
          </a:xfrm>
        </p:spPr>
        <p:txBody>
          <a:bodyPr>
            <a:noAutofit/>
          </a:bodyPr>
          <a:lstStyle/>
          <a:p>
            <a:r>
              <a:rPr lang="de-DE" sz="3200" b="1" dirty="0"/>
              <a:t>a) „harmonische Auslegung“</a:t>
            </a:r>
          </a:p>
          <a:p>
            <a:r>
              <a:rPr lang="de-DE" sz="3200" dirty="0"/>
              <a:t> +</a:t>
            </a:r>
          </a:p>
          <a:p>
            <a:r>
              <a:rPr lang="de-DE" sz="3200" dirty="0"/>
              <a:t>Danach Strafbarkeit wegen </a:t>
            </a:r>
            <a:r>
              <a:rPr lang="de-DE" sz="3200" b="1" dirty="0"/>
              <a:t>Erpressung ausgeschlossen</a:t>
            </a:r>
            <a:r>
              <a:rPr lang="de-DE" sz="3200" dirty="0"/>
              <a:t>, wenn </a:t>
            </a:r>
            <a:r>
              <a:rPr lang="de-DE" sz="3200" b="1" dirty="0"/>
              <a:t>vis absoluta </a:t>
            </a:r>
            <a:r>
              <a:rPr lang="de-DE" sz="3200" dirty="0"/>
              <a:t>eingesetzt wird.  </a:t>
            </a:r>
          </a:p>
          <a:p>
            <a:r>
              <a:rPr lang="de-DE" sz="3200" dirty="0"/>
              <a:t>So hier  (Schubsen) </a:t>
            </a:r>
          </a:p>
          <a:p>
            <a:r>
              <a:rPr lang="de-DE" sz="3200" b="1" dirty="0"/>
              <a:t>b) Rechtsprechung, h. M.</a:t>
            </a:r>
          </a:p>
          <a:p>
            <a:r>
              <a:rPr lang="de-DE" sz="3200" dirty="0"/>
              <a:t>Keine Vermögensverfügung erforderlich</a:t>
            </a:r>
          </a:p>
          <a:p>
            <a:r>
              <a:rPr lang="de-DE" sz="3200" dirty="0"/>
              <a:t>auch die mit vis absoluta abgenötigte Duldung der Wegnahme kann Erpressung sein. </a:t>
            </a:r>
          </a:p>
        </p:txBody>
      </p:sp>
    </p:spTree>
    <p:extLst>
      <p:ext uri="{BB962C8B-B14F-4D97-AF65-F5344CB8AC3E}">
        <p14:creationId xmlns:p14="http://schemas.microsoft.com/office/powerpoint/2010/main" val="183999518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6A7675-8056-8E1F-0E16-1E1942FD8F9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70D482-8001-3BC4-9FA2-E6B4F6645C92}"/>
              </a:ext>
            </a:extLst>
          </p:cNvPr>
          <p:cNvSpPr>
            <a:spLocks noGrp="1"/>
          </p:cNvSpPr>
          <p:nvPr>
            <p:ph idx="1"/>
          </p:nvPr>
        </p:nvSpPr>
        <p:spPr>
          <a:xfrm>
            <a:off x="838200" y="658368"/>
            <a:ext cx="10515600" cy="5518595"/>
          </a:xfrm>
        </p:spPr>
        <p:txBody>
          <a:bodyPr>
            <a:noAutofit/>
          </a:bodyPr>
          <a:lstStyle/>
          <a:p>
            <a:r>
              <a:rPr lang="de-DE" sz="3200" b="1" dirty="0"/>
              <a:t>c) Streitentscheidung</a:t>
            </a:r>
          </a:p>
          <a:p>
            <a:r>
              <a:rPr lang="de-DE" sz="3200" dirty="0"/>
              <a:t>Für Rspr. </a:t>
            </a:r>
            <a:r>
              <a:rPr lang="de-DE" sz="3200"/>
              <a:t>/ Lit.: ng </a:t>
            </a:r>
            <a:r>
              <a:rPr lang="de-DE" sz="3200" dirty="0"/>
              <a:t>kann sich nicht nur auf die übereinstimmenden Gesetzesfassungen der Erpressung und der Nötigung (die nach praktisch einhelliger Meinung ein Handeln mit vis absoluta erfasst) berufen (Wortlautauslegung), sondern auch für sich beanspruchen, dass sie den besonders brutal vorgehenden Täter nicht privilegiert. </a:t>
            </a:r>
          </a:p>
          <a:p>
            <a:r>
              <a:rPr lang="de-DE" sz="3200" dirty="0"/>
              <a:t>Allerdings kann auch der hiergegen von der harmonischen Auslegung vorgebrachte systematische Einwand für ausschlaggeben gehalten werden, dass das allgemeine Gesetz (Erpressung) nicht für die Rechtsfolge auf das besondere (Raub) verweisen darf. Indessen ist das Argument nicht zwingend, falls nur eine partielle Spezialität des Raubes besteht (nur in Bezug auf die Wegnahme gegenüber den sonstigen Erpressungshandlungen), wie es die </a:t>
            </a:r>
          </a:p>
          <a:p>
            <a:r>
              <a:rPr lang="de-DE" sz="3200" dirty="0"/>
              <a:t>h. M. annimmt.</a:t>
            </a:r>
          </a:p>
          <a:p>
            <a:r>
              <a:rPr lang="de-DE" sz="3200" dirty="0"/>
              <a:t>Beide Ansichten sind gleichermaßen vertretbar. </a:t>
            </a:r>
          </a:p>
          <a:p>
            <a:r>
              <a:rPr lang="de-DE" sz="3200" dirty="0"/>
              <a:t>II. Subjektiver Tatbestand (wenn der Rspr. und h. M. gefolgt wird)</a:t>
            </a:r>
          </a:p>
          <a:p>
            <a:r>
              <a:rPr lang="de-DE" sz="3200" dirty="0"/>
              <a:t>(Nur) Wenn man mit der inzwischen wohl überwiegend vertretenen Meinung (oben II 2) den objektiven Tatbestand verwirklicht sieht, ist die innere Tatseite sorgfältig zu begründen:</a:t>
            </a:r>
          </a:p>
          <a:p>
            <a:r>
              <a:rPr lang="de-DE" sz="3200" dirty="0"/>
              <a:t>1. Diese verlangt zunächst hinsichtlich der die objektiven Merkmale begründenden Umstände ein vorsätzliches Verhalten (§ 15 StGB). Da A im maßgeblichen Zeitpunkt der Tathandlung glaubte, sich den unmittelbaren Besitz an ihm gehörenden Sachen zu verschaffen, er aber tatsächlich K gehörende, also fremde an sich nahm, fallen Wirklichkeit und Vorstellung auseinander: Zu erwägen ist danach, ob sich W hinsichtlich des gesetzlichen Merkmals „Vermögensnachteil“ in einem Tatbestandsirrtum befand, der seinen Vorsatz nach § 16 Abs. 1 Satz 1 StGB ausschließt. </a:t>
            </a:r>
          </a:p>
          <a:p>
            <a:r>
              <a:rPr lang="de-DE" sz="3200" dirty="0"/>
              <a:t>In der gegebenen Konstellation ist zu beachten, dass das Vermögen des W objektiv durch den Verlust des unmittelbaren Besitzes an für eine Werkleistung eingebrachten fremden Sachen geschädigt wurde. Unterstellt man die sich von A vorgestellten Umstände, bezöge sich seine Handlung zwar nicht auf eine Beeinträchtigung dieser Vermögensposition, wohl aber auf eine Verletzung des gerade A gegenüber durch das Unternehmerpfandrecht nach § 647 BGB geschützten, wirtschaftlich werthaltigen unmittelbaren Besitzes an den „ausgebesserten beweglichen Sachen des Bestellers“. Sowohl im Tatsächlichen als auch im Vorstellungsbild des A zeigt sich damit eine Schädigung „des“ Vermögens des Opfers. Der Vorsatz kann damit schon mit dem Hinweis darauf begründet werden, dass die Erpressung (wie der Betrug) das Vermögen nicht in seiner konkreten Zusammensetzung, sondern als Ganzes schützt („dem Vermögen ... Nachteil zufügt“). Auch kann diese Konstellation als (bzw. wie) ein Irrtum über das Handlungsobjekt (error in obiecto) mit der Folge behandelt werden, dass eine Fehlvorstellung über den konkreten Vermögensgegenstand (wie in der Bearbeitung aus dem Wortlaut des § 16 Abs. 1 Satz 1 StGB abzuleiten) unbeachtlich ist. </a:t>
            </a:r>
          </a:p>
          <a:p>
            <a:r>
              <a:rPr lang="de-DE" sz="3200" dirty="0"/>
              <a:t>2. Wird ein vorsätzliches Verhalten begründet, ist zu prüfen, ob A auch in der Absicht handelte, „sich ... zu Unrecht zu bereichern“. Hier kommt es allein auf das Vorgestellte an: Da A den W „natürlich im Recht“ sieht, ihm also jedenfalls in der Laiensphäre bewusst ist, dass sein Anspruch aus dem Werkvertrag wegen § 647 BGB jedenfalls nicht ohne Gegenleistung („Zug um Zug“) fällig ist, handelte er im sicheren Wissen, dass sein Vermögenszufluss von der Rechtsordnung nicht gedeckt ist, mithin in der Absicht rechtswidriger Bereicherung. Dass die ergriffenen Hemden tatsächlich gar nicht die vorgestellten waren, spielt keine Rolle, da für den Gegenstand der Absicht nur die subjektive Sicht heranzuziehen ist. </a:t>
            </a:r>
          </a:p>
          <a:p>
            <a:r>
              <a:rPr lang="de-DE" sz="3200" dirty="0"/>
              <a:t>III. Rechtswidrigkeit und Schuld</a:t>
            </a:r>
          </a:p>
          <a:p>
            <a:r>
              <a:rPr lang="de-DE" sz="3200" dirty="0"/>
              <a:t>Die allgemeine und besondere (Einsatz von Gewalt zur Erlangung eines rechtswidrigen Vermögensvorteils ist „verwerflich“ im Sinne des § 253 Abs. 2 StGB) Rechtswidrigkeit und die Schuld sind gegeben, so dass auf der Grundlage der oben dargestellten überwiegenden, keine Vermögensverfügung des Opfers verlangenden Meinung eine Strafbarkeit wegen räuberischer Erpressung nach den §§ 253 Abs. 1, 255, 249 Abs. 1 StGB begründet ist.</a:t>
            </a:r>
          </a:p>
          <a:p>
            <a:r>
              <a:rPr lang="de-DE" sz="3200" dirty="0"/>
              <a:t>C.	(Vollendete) Räuberische Erpressung zu Lasten des K nach den §§ 253 Abs. 1, 255, 249 Abs. 1 StGB durch das Schubsen und Ansichnehmen der Hemden</a:t>
            </a:r>
          </a:p>
          <a:p>
            <a:r>
              <a:rPr lang="de-DE" sz="3200" dirty="0"/>
              <a:t>I. Objektiver Tatbestand</a:t>
            </a:r>
          </a:p>
          <a:p>
            <a:r>
              <a:rPr lang="de-DE" sz="3200" dirty="0"/>
              <a:t>Indem A den W durch Gewalt (vis absoluta) zur Duldung der Gewahrsamsverschiebung genötigt hat, sind auch zwei Vermögenspositionen des K betroffen: </a:t>
            </a:r>
          </a:p>
          <a:p>
            <a:r>
              <a:rPr lang="de-DE" sz="3200" dirty="0"/>
              <a:t>Zum einen kann W durch den Verlust seines unmittelbaren Besitzes dem K den Besitz nicht mehr mitteln (§ 868 BGB), so dass letzterer seinen mittelbaren Besitz einbüßt (womit auch der Anspruch auf Rückgabe gegen W erlischt [§ 275 Abs. 1 BGB], da W gegen den ihm unbekannten A keine Ansprüche wird geltend machen können). </a:t>
            </a:r>
          </a:p>
          <a:p>
            <a:r>
              <a:rPr lang="de-DE" sz="3200" dirty="0"/>
              <a:t>Darüber hinaus ist das Eigentum (zwar nicht verloren, wohl aber) dergestalt betroffen, dass K hierüber nicht mehr nach Belieben verfahren kann, weiß er doch weder, wo noch bei wem sich seine Hemden befinden. Insoweit lässt sich an eine „Dreieckserpressung“ (Nötigung des W und Schaden bei K) denken. </a:t>
            </a:r>
          </a:p>
          <a:p>
            <a:r>
              <a:rPr lang="de-DE" sz="3200" dirty="0"/>
              <a:t>Eine solche scheidet in der gegebenen Fallgestaltung dann sicher aus, wenn der Erpressung der Charakter eines Selbstschädigungsdeliktes zugesprochen wird. In Dreipersonenverhältnissen bedürfte es dann nämlich der Zurechnung einer Verfügung des Genötigten (hier: des W) zum Vermögen des Dritten (hier: des K); dies wiederum setzt – unbeschadet der weiteren rechtlichen Erfordernisse („Lagertheorie“ etc.) – zwingend voraus, dass der Entäußerungsakt vom Willen des Genötigten getragen wird, was bei vis absoluta offensichtlich ausscheidet. </a:t>
            </a:r>
          </a:p>
          <a:p>
            <a:r>
              <a:rPr lang="de-DE" sz="3200" dirty="0"/>
              <a:t>Wer demgegenüber für den Tatbestand der Erpressung das ungeschriebene Merkmal der Vermögensverfügung nicht verlangt, kann vertretbar genügen lassen, dass durch die Nötigung des einen dem Vermögen eines anderen Nachteil zugefügt wird. Nimmt der Täter etwa mit Gewalt eine im Miteigentum von X und Y stehende fremde Sache dem Alleingewahrsamsinhaber X weg, verwirklicht er nach diesem Ansatz objektiv (auch) eine räuberische Erpressung zu Lasten beider. Auf die Theorien zu einem beosnderen Näheverhältnis muss dann nicht eingegangen werden.</a:t>
            </a:r>
          </a:p>
          <a:p>
            <a:r>
              <a:rPr lang="de-DE" sz="3200" dirty="0"/>
              <a:t>II. Subjektiver Tatbestand</a:t>
            </a:r>
          </a:p>
          <a:p>
            <a:r>
              <a:rPr lang="de-DE" sz="3200" dirty="0"/>
              <a:t>Anknüpfend an obige Überlegungen zur Fehlvorstellung wird man auch hier zu betonen haben, dass die Identität des Inhabers des Vermögens kein gesetzliches Merkmal ist. </a:t>
            </a:r>
          </a:p>
          <a:p>
            <a:r>
              <a:rPr lang="de-DE" sz="3200" dirty="0"/>
              <a:t>Ein den Vorsatz ausschließender Tatumstandsirrtum kann nicht daraus gefolgert werden, dass A glaubte, nur W zu schädigen. Der Irrtum darüber, nicht „dem Vermögen des Genötigten“, sondern demjenigen „eines anderen“ Nachteil zuzufügen, ist unbeachtlich. Beide Erfolge stehen in der Norm vielmehr ausdrücklich gleichwertig nebeneinander. </a:t>
            </a:r>
          </a:p>
          <a:p>
            <a:r>
              <a:rPr lang="de-DE" sz="3200" dirty="0"/>
              <a:t>Handelte A danach auch vorsätzlich, ist darüber hinaus aber zu beachten, dass A in der tatbestandlich verlangten überschießenden Innentendenz in der Absicht handelte, sich gerade und nur dadurch zu bereichern, dass W seinen unmittelbaren Besitz spiegelbildlich zugunsten des A einbüßt und damit außer Stand gesetzt wird, seinen Werklohnanspruch gegen A Zug um Zug durchzusetzen. Insoweit sind Schaden und Bereicherung „stoffgleich“. </a:t>
            </a:r>
          </a:p>
          <a:p>
            <a:r>
              <a:rPr lang="de-DE" sz="3200" dirty="0"/>
              <a:t>Dies ist aber hinsichtlich der Vermögenspositionen des K gerade nicht der Fall: Weder wollte A sich durch den Verlust des mittelbaren Besitzes des K noch durch die Beeinträchtigung des Werkunternehmerpfandrechts des W an den von K eingebrachten Sachen bereichern. Somit fehlt die „Stoffgleichheit“ von Schaden und Bereicherung im Dreipersonenverhältnis. Eine Dreieckserpressung ist demnach nicht gegeben.</a:t>
            </a:r>
          </a:p>
          <a:p>
            <a:r>
              <a:rPr lang="de-DE" sz="3200" dirty="0"/>
              <a:t>D.	Pfandkehr nach § 289 StGB durch das eigenmächtige Ansichnehmen der Hemden</a:t>
            </a:r>
          </a:p>
          <a:p>
            <a:r>
              <a:rPr lang="de-DE" sz="3200" dirty="0"/>
              <a:t>Die Strafvorschrift zählt nicht zum Pflichtfachkatalog (vgl. § 11 Abs. 2 Nr. 7 JAG), sie ist aber im Bearbeitungsvermerk als „zu berücksichtigen“ vorgegeben. Für die Bewertung ist nach Maßgabe des § 11 Abs. 1 Satz 2 JAG wichtig, dass insoweit kein „Einzelwissen“ vorauszusetzen ist, sondern das Augenmerk auf ein allgemeines „Verständnis“ der Eigentums- und Vermögensdelikte und eine schulmäßige „Arbeitsmethode“ zu legen ist. So ist es nicht zu beanstanden, wenn das Merkmal der „Wegnahme“ entsprechend dem Diebstahlstatbestand ausgelegt, also der engen Interpretation des § 289 StGB gefolgt wird,  zumal es sich hier nicht um einen Fall eines besitzlosen Pfandrechts handelt. Die weiteren Voraussetzungen erschließen sich ohne weiteres aus der bloßen Lektüre, die eigentlichen Schwierigkeiten liegen hier im Allgemeinen Teil (Irrtum), mithin im Bereich des Pflichtfachs.</a:t>
            </a:r>
          </a:p>
          <a:p>
            <a:r>
              <a:rPr lang="de-DE" sz="3200" dirty="0"/>
              <a:t>I. Objektiver Tatbestand</a:t>
            </a:r>
          </a:p>
          <a:p>
            <a:r>
              <a:rPr lang="de-DE" sz="3200" dirty="0"/>
              <a:t>Die Verwirklichung des Vollendungstatbestands der Pfandkehr setzt neben der bereits beim Raub festgestellten „Wegnahme“ einer beweglichen Sache voraus, dass es sich bei dieser um eine „eigene“ handelt oder aber sie „fremd“ ist, aber „zugunsten des Eigentümers“ gehandelt wird. Beide Voraussetzungen sind offensichtlich nicht gegeben: Objektiv nimmt A eine fremde Sache und zudem zu seinen Gunsten weg.</a:t>
            </a:r>
          </a:p>
          <a:p>
            <a:r>
              <a:rPr lang="de-DE" sz="3200" dirty="0"/>
              <a:t>Ein vorschnelles Übergehen auf eine Versuchsprüfung (§ 289 Abs. 2 StGB) verbietet sich nun im Lichte des § 16 Abs. 2 StGB: Zwar stellte sich A irrig vor, seine eigenen Sachen dem „Pfandgläubiger“ (§ 647 BGB begründet ein gesetzliches Pfandrecht) wegzunehmen, so dass nur der subjektive Tatbestand des Pfandkehrversuchs gegeben ist. Soweit man aber nahe liegend begründet, dass es sich bei der Pfandkehr um ein im Vergleich zum Raub (hinsichtlich dessen wegen derselben Fehlvorstellung § 16 Abs. 1 Satz 1 StGB anzuwenden war) „milderes Gesetz“ handelt, führt der Irrtum („umgekehrter Tatbestandsirrtum“) hier ausnahmsweise nicht zur Strafbarkeit wegen eines („untauglichen“) Versuchs, sondern zu einer Bestrafung aus dem Vollendungsdelikt.</a:t>
            </a:r>
          </a:p>
          <a:p>
            <a:r>
              <a:rPr lang="de-DE" sz="3200" dirty="0"/>
              <a:t>Entsprechende Überlegungen zu § 16 Abs. 2 StGB sind nicht zu erwarten und daher sehr positiv zu berücksichtigen. Wer oben (B.) eine Strafbarkeit wegen (schwerer) räuberischer Erpressung begründet hat, wird zur Pfandkehr nur wenig sagen müssen: Hier dürfte ein Hinweis auf das („jedenfalls“) gesetzeskonkurrierende Zurücktreten des ebenfalls (wenn auch: bestimmte) Vermögenswerte schützenden § 289 StGB ausreichen.</a:t>
            </a:r>
          </a:p>
          <a:p>
            <a:r>
              <a:rPr lang="de-DE" sz="3200" dirty="0"/>
              <a:t>Konkurrenzen</a:t>
            </a:r>
          </a:p>
          <a:p>
            <a:r>
              <a:rPr lang="de-DE" sz="3200" dirty="0"/>
              <a:t>Die vier Abschnitte sind durch deutliche Zäsuren in objektiver und subjektiver Hinsicht gekennzeichnet und bilden daher konkurrenzrechtlich vier selbständige Handlungen. Die in ihrem Rahmen jeweils festgestellten Delikte treten wegen der unterschiedlichen Rechtsgüter und der verschiedenen Rechtsgutträger nicht hintereinander zurück und stehen zueinander im Verhältnis der Tatmehrheit (§ 53 StGB).</a:t>
            </a:r>
          </a:p>
          <a:p>
            <a:r>
              <a:rPr lang="de-DE" sz="3200" dirty="0"/>
              <a:t>Frage 2: Hat sich auch C strafbar gemacht?</a:t>
            </a:r>
          </a:p>
          <a:p>
            <a:r>
              <a:rPr lang="de-DE" sz="3200" dirty="0"/>
              <a:t>Anstiftung zum versuchten Diebstahl oder zur (versuchten) Unterschlagung</a:t>
            </a:r>
          </a:p>
          <a:p>
            <a:r>
              <a:rPr lang="de-DE" sz="3200" dirty="0"/>
              <a:t>C müsste A objektiv zu einer vorsätzlichen rechtswidrigen Tat bestimmt haben. Anzuknüpfen ist insoweit an die im ersten Handlungsabschnitt festgestellten Haupttaten des A in Gestalt des versuchten Diebstahls und der versuchten bzw. vollendeten Unterschlagung. Der hierauf bezogene objektive Anstiftungserfolg ist überhaupt nur dann gegeben, wenn man ihn dergestalt weit versteht, dass bereits das Verursachen des Tatentschlusses in Form des Schaffens einer zur Tat reizenden Sachlage genügt.  Demgegenüber ist ein „Bestimmen“ auszuscheiden, wenn man über die reine Verursachung hinaus eine kommunikative Beeinflussung oder gar ein kollusives Zusammenwirken (sog. „Unrechtspakt“) fordert. </a:t>
            </a:r>
          </a:p>
          <a:p>
            <a:r>
              <a:rPr lang="de-DE" sz="3200" dirty="0"/>
              <a:t>(Lediglich) Auf der Grundlage des weiten Ansatzes ist dann im subjektiven Anstiftungstatbestand zunächst zu fragen, ob die Bestimmungshandlung der C sich hinreichend konkret auf eine bestimmte Person bezieht; insoweit dürfte es genügen, dass der Bestimmte aus einer abgegrenzten Personengruppe ermittelbar ist,  was hier (Mitarbeiterkreis) zutrifft. Für den vorliegenden Fall eines agent provocateur stellt sich nun die Folgefrage, ob sich die Vorstellung, den Haupttäter vor, bei oder nach seiner Tat stellen zu wollen, auf den Anstiftervorsatz auswirkt: Dies ist selbst dann nicht eindeutig, wenn die Haupttat (wie hier vorgeschlagen) nur zum Versuch gediehen ist. Sieht man nämlich den Strafgrund der Teilnahme in der Korrumpierung des Haupttäters, hat C immerhin bewirkt, dass sich A ganz unabhängig vom Stadium der Deliktsverwirklichung in „Schuld verstrickt“.  Dieser Ansatz (der einen Anklang in § 257 Abs. 3 Satz 2 StGB findet) gilt heute indes als überholt, da der Strafgrund eingedenk der akzessorischen Haftung der Teilnahme in der mittelbaren Rechtsgutsverletzung zu sehen sein wird; dies bedeutet, dass eine Strafbarkeit immer ausscheidet, wenn es nach der Vorstellung des Anstifters zur Verletzung nicht kommen soll, da es beim Versuch bleiben wird. </a:t>
            </a:r>
          </a:p>
          <a:p>
            <a:r>
              <a:rPr lang="de-DE" sz="3200" dirty="0"/>
              <a:t>Durchaus schwieriger wird die Beurteilung dann, wenn als Haupttat eine vollendete Unterschlagung des A angenommen worden ist. Da es sich in diesem Falle nicht von der Hand weisen lässt, dass die Vorstellung des Anstiftenden gerade auch auf die Umstände gerichtet ist, welche die Vollendung begründen, kann ein Vorsatz nur mit (teleologischem) Blick auf den oben genannten Strafgrund der mittelbaren Rechtsgutverletzung abgelehnt werden: In der konkreten Fallgestaltung kann erstens betont werden, dass das Rechtsgut der Anstifterin selbst gegenüber nicht geschützt wird, da sie seine Inhaberin ist  (wobei anzumerken ist, dass bei dieser Betrachtung alles dafür sprechen dürfte, den Verzicht auf den Schutz schon bei der Frage der Tatbestandsmäßigkeit des Haupttäters [verneinend] einfließen zu lassen); auch lässt sich zweitens und unabhängig vom Träger des Rechtsguts anführen, dass derjenige, welcher (wie hier) durch Zugriff unmittelbar nach der Vollendung die Beendigung verhindern möchte, in Ermangelung des Willens einer materiellen Verletzung vorsatzlos handelt. </a:t>
            </a:r>
          </a:p>
          <a:p>
            <a:r>
              <a:rPr lang="de-DE" sz="3200" dirty="0"/>
              <a:t>C hat sich danach nicht strafbar gemacht. </a:t>
            </a:r>
          </a:p>
          <a:p>
            <a:endParaRPr lang="de-DE" sz="3200" dirty="0"/>
          </a:p>
          <a:p>
            <a:endParaRPr lang="de-DE" sz="3200" dirty="0"/>
          </a:p>
          <a:p>
            <a:endParaRPr lang="de-DE" sz="3200" dirty="0"/>
          </a:p>
        </p:txBody>
      </p:sp>
    </p:spTree>
    <p:extLst>
      <p:ext uri="{BB962C8B-B14F-4D97-AF65-F5344CB8AC3E}">
        <p14:creationId xmlns:p14="http://schemas.microsoft.com/office/powerpoint/2010/main" val="94586290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B86277-D9F6-B605-FE22-109C35E75B8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DE6547-A724-8DA6-BEDF-27A1930D8346}"/>
              </a:ext>
            </a:extLst>
          </p:cNvPr>
          <p:cNvSpPr>
            <a:spLocks noGrp="1"/>
          </p:cNvSpPr>
          <p:nvPr>
            <p:ph idx="1"/>
          </p:nvPr>
        </p:nvSpPr>
        <p:spPr>
          <a:xfrm>
            <a:off x="838200" y="658368"/>
            <a:ext cx="10515600" cy="5518595"/>
          </a:xfrm>
        </p:spPr>
        <p:txBody>
          <a:bodyPr>
            <a:noAutofit/>
          </a:bodyPr>
          <a:lstStyle/>
          <a:p>
            <a:r>
              <a:rPr lang="de-DE" sz="3200" b="1" dirty="0"/>
              <a:t>a) „harmonische Auslegung“</a:t>
            </a:r>
          </a:p>
          <a:p>
            <a:r>
              <a:rPr lang="de-DE" sz="3200" dirty="0"/>
              <a:t> +</a:t>
            </a:r>
          </a:p>
          <a:p>
            <a:r>
              <a:rPr lang="de-DE" sz="3200" dirty="0"/>
              <a:t>Danach Strafbarkeit wegen </a:t>
            </a:r>
            <a:r>
              <a:rPr lang="de-DE" sz="3200" b="1" dirty="0"/>
              <a:t>Erpressung ausgeschlossen</a:t>
            </a:r>
            <a:r>
              <a:rPr lang="de-DE" sz="3200" dirty="0"/>
              <a:t>, wenn </a:t>
            </a:r>
            <a:r>
              <a:rPr lang="de-DE" sz="3200" b="1" dirty="0"/>
              <a:t>vis absoluta </a:t>
            </a:r>
            <a:r>
              <a:rPr lang="de-DE" sz="3200" dirty="0"/>
              <a:t>eingesetzt wird.  </a:t>
            </a:r>
          </a:p>
          <a:p>
            <a:r>
              <a:rPr lang="de-DE" sz="3200" dirty="0"/>
              <a:t>So hier  (Schubsen) </a:t>
            </a:r>
          </a:p>
          <a:p>
            <a:r>
              <a:rPr lang="de-DE" sz="3200" b="1" dirty="0"/>
              <a:t>b) Rechtsprechung, h. M.</a:t>
            </a:r>
          </a:p>
          <a:p>
            <a:r>
              <a:rPr lang="de-DE" sz="3200" b="1" dirty="0"/>
              <a:t>Keine </a:t>
            </a:r>
            <a:r>
              <a:rPr lang="de-DE" sz="3200" dirty="0"/>
              <a:t>Vermögensverfügung erforderlich</a:t>
            </a:r>
          </a:p>
          <a:p>
            <a:r>
              <a:rPr lang="de-DE" sz="3200" dirty="0"/>
              <a:t>auch die mit vis absoluta abgenötigte Duldung der Wegnahme kann Erpressung sein. </a:t>
            </a:r>
          </a:p>
        </p:txBody>
      </p:sp>
    </p:spTree>
    <p:extLst>
      <p:ext uri="{BB962C8B-B14F-4D97-AF65-F5344CB8AC3E}">
        <p14:creationId xmlns:p14="http://schemas.microsoft.com/office/powerpoint/2010/main" val="175927865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2DA13A-29C9-0BFA-C076-18FD1B2E0DD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D8E038-F3C1-C7C6-5FAE-1B80C16BD393}"/>
              </a:ext>
            </a:extLst>
          </p:cNvPr>
          <p:cNvSpPr>
            <a:spLocks noGrp="1"/>
          </p:cNvSpPr>
          <p:nvPr>
            <p:ph idx="1"/>
          </p:nvPr>
        </p:nvSpPr>
        <p:spPr>
          <a:xfrm>
            <a:off x="838200" y="658368"/>
            <a:ext cx="10515600" cy="5518595"/>
          </a:xfrm>
        </p:spPr>
        <p:txBody>
          <a:bodyPr>
            <a:noAutofit/>
          </a:bodyPr>
          <a:lstStyle/>
          <a:p>
            <a:r>
              <a:rPr lang="de-DE" sz="3200" b="1" dirty="0"/>
              <a:t>c) Streitentscheidung</a:t>
            </a:r>
          </a:p>
          <a:p>
            <a:r>
              <a:rPr lang="de-DE" sz="3200" b="1" dirty="0"/>
              <a:t>Für Rspr. /h.M.:</a:t>
            </a:r>
          </a:p>
          <a:p>
            <a:r>
              <a:rPr lang="de-DE" sz="3200" dirty="0"/>
              <a:t>Wortlaut</a:t>
            </a:r>
          </a:p>
          <a:p>
            <a:r>
              <a:rPr lang="de-DE" sz="3200" dirty="0"/>
              <a:t>Übereinstimmende Gesetzesfassungen Erpressung /Nötigung (die nach praktisch einhelliger Meinung ein Handeln mit vis absoluta erfasst) berufen (Wortlautauslegung)</a:t>
            </a:r>
          </a:p>
          <a:p>
            <a:r>
              <a:rPr lang="de-DE" sz="3200" dirty="0"/>
              <a:t>besonders brutal vorgehender Täter wird nicht privilegiert </a:t>
            </a:r>
          </a:p>
          <a:p>
            <a:r>
              <a:rPr lang="de-DE" sz="3200" b="1" dirty="0"/>
              <a:t>Für harmonischen Auslegung:</a:t>
            </a:r>
          </a:p>
          <a:p>
            <a:r>
              <a:rPr lang="de-DE" sz="3200" dirty="0"/>
              <a:t>Systematik allgmeines Gesetz (Erpressung) verweist nicht auf die Rechtsfolge des besonderen (Raub) </a:t>
            </a:r>
          </a:p>
        </p:txBody>
      </p:sp>
    </p:spTree>
    <p:extLst>
      <p:ext uri="{BB962C8B-B14F-4D97-AF65-F5344CB8AC3E}">
        <p14:creationId xmlns:p14="http://schemas.microsoft.com/office/powerpoint/2010/main" val="54670003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E69788-53D2-B40D-EEE7-98124DE42E1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DF5A87-5C5A-B7B2-E414-0F506F687421}"/>
              </a:ext>
            </a:extLst>
          </p:cNvPr>
          <p:cNvSpPr>
            <a:spLocks noGrp="1"/>
          </p:cNvSpPr>
          <p:nvPr>
            <p:ph idx="1"/>
          </p:nvPr>
        </p:nvSpPr>
        <p:spPr>
          <a:xfrm>
            <a:off x="838200" y="658368"/>
            <a:ext cx="10515600" cy="5518595"/>
          </a:xfrm>
        </p:spPr>
        <p:txBody>
          <a:bodyPr>
            <a:noAutofit/>
          </a:bodyPr>
          <a:lstStyle/>
          <a:p>
            <a:r>
              <a:rPr lang="de-DE" sz="3200" dirty="0"/>
              <a:t>Aber: Argument nicht zwingend, falls nur </a:t>
            </a:r>
            <a:r>
              <a:rPr lang="de-DE" sz="3200" b="1" dirty="0"/>
              <a:t>partielle Spezialität </a:t>
            </a:r>
            <a:r>
              <a:rPr lang="de-DE" sz="3200" dirty="0"/>
              <a:t>des Raubes besteht (nur in Bezug auf die Wegnahme gegenüber den sonstigen Erpressungshandlungen), wie es die h. M. annimmt.</a:t>
            </a:r>
          </a:p>
          <a:p>
            <a:r>
              <a:rPr lang="de-DE" sz="3200" dirty="0"/>
              <a:t>Beide Ansichten gleichermaßen vertretbar. </a:t>
            </a:r>
          </a:p>
          <a:p>
            <a:r>
              <a:rPr lang="de-DE" sz="3200" b="1" dirty="0"/>
              <a:t>II. Subjektiver Tatbestand </a:t>
            </a:r>
            <a:r>
              <a:rPr lang="de-DE" sz="3200" dirty="0"/>
              <a:t>(wenn der Rspr. und h. M. gefolgt wird, dann:)</a:t>
            </a:r>
          </a:p>
          <a:p>
            <a:r>
              <a:rPr lang="de-DE" sz="3200" dirty="0"/>
              <a:t>1. Vorsatz: A glaubte, sich unmittelbaren Besitz an </a:t>
            </a:r>
            <a:r>
              <a:rPr lang="de-DE" sz="3200" b="1" dirty="0"/>
              <a:t>eigenen</a:t>
            </a:r>
            <a:r>
              <a:rPr lang="de-DE" sz="3200" dirty="0"/>
              <a:t> Sachen zu verschaffen</a:t>
            </a:r>
          </a:p>
          <a:p>
            <a:r>
              <a:rPr lang="de-DE" sz="3200" dirty="0"/>
              <a:t>aber tatsächlich K gehörende, also fremde Sachen</a:t>
            </a:r>
          </a:p>
          <a:p>
            <a:r>
              <a:rPr lang="de-DE" sz="3200" dirty="0"/>
              <a:t>hinsichtlich „Vermögensnachteil“ </a:t>
            </a:r>
            <a:r>
              <a:rPr lang="de-DE" sz="3200" b="1" dirty="0"/>
              <a:t>Tatbestandsirrtum</a:t>
            </a:r>
            <a:r>
              <a:rPr lang="de-DE" sz="3200" dirty="0"/>
              <a:t>?</a:t>
            </a:r>
          </a:p>
          <a:p>
            <a:endParaRPr lang="de-DE" sz="3200" dirty="0"/>
          </a:p>
          <a:p>
            <a:endParaRPr lang="de-DE" sz="3200" dirty="0"/>
          </a:p>
        </p:txBody>
      </p:sp>
    </p:spTree>
    <p:extLst>
      <p:ext uri="{BB962C8B-B14F-4D97-AF65-F5344CB8AC3E}">
        <p14:creationId xmlns:p14="http://schemas.microsoft.com/office/powerpoint/2010/main" val="30150461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2064E8-DE2B-5394-FB74-233235D063C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A8DD20-FA41-E014-D063-5B4B384F5F97}"/>
              </a:ext>
            </a:extLst>
          </p:cNvPr>
          <p:cNvSpPr>
            <a:spLocks noGrp="1"/>
          </p:cNvSpPr>
          <p:nvPr>
            <p:ph idx="1"/>
          </p:nvPr>
        </p:nvSpPr>
        <p:spPr>
          <a:xfrm>
            <a:off x="838200" y="658368"/>
            <a:ext cx="10515600" cy="5518595"/>
          </a:xfrm>
        </p:spPr>
        <p:txBody>
          <a:bodyPr>
            <a:noAutofit/>
          </a:bodyPr>
          <a:lstStyle/>
          <a:p>
            <a:r>
              <a:rPr lang="de-DE" sz="3200" dirty="0"/>
              <a:t>Vermögen des W </a:t>
            </a:r>
            <a:r>
              <a:rPr lang="de-DE" sz="3200" b="1" dirty="0"/>
              <a:t>objektiv</a:t>
            </a:r>
            <a:r>
              <a:rPr lang="de-DE" sz="3200" dirty="0"/>
              <a:t> durch den Verlust des unmittelbaren Besitzes </a:t>
            </a:r>
            <a:r>
              <a:rPr lang="de-DE" sz="3200" b="1" dirty="0"/>
              <a:t>an für eine Werkleistung eingebrachten fremden Sachen </a:t>
            </a:r>
            <a:r>
              <a:rPr lang="de-DE" sz="3200" dirty="0"/>
              <a:t>geschädigt </a:t>
            </a:r>
          </a:p>
          <a:p>
            <a:r>
              <a:rPr lang="de-DE" sz="3200" dirty="0"/>
              <a:t>nach As Vorstellung: Beeinträchtigung immerhin durch das Unternehmerpfandrecht nach § 647 BGB geschützten, wirtschaftlich werthaltigen unmittelbaren Besitzes an den „ausgebesserten beweglichen Sachen des Bestellers“.</a:t>
            </a:r>
          </a:p>
          <a:p>
            <a:r>
              <a:rPr lang="de-DE" sz="3200" dirty="0"/>
              <a:t> Sowohl im Tatsächlichen als auch im Vorstellungsbild des A daher:</a:t>
            </a:r>
          </a:p>
          <a:p>
            <a:r>
              <a:rPr lang="de-DE" sz="3200" b="1" dirty="0"/>
              <a:t>Schädigung „des“ Vermögens des Opfers</a:t>
            </a:r>
            <a:endParaRPr lang="de-DE" sz="3200" dirty="0"/>
          </a:p>
        </p:txBody>
      </p:sp>
    </p:spTree>
    <p:extLst>
      <p:ext uri="{BB962C8B-B14F-4D97-AF65-F5344CB8AC3E}">
        <p14:creationId xmlns:p14="http://schemas.microsoft.com/office/powerpoint/2010/main" val="321732370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AC2E11-98FD-DDCE-6E29-6246E647EAE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B0C5F5-592D-610D-7281-BB84101E2720}"/>
              </a:ext>
            </a:extLst>
          </p:cNvPr>
          <p:cNvSpPr>
            <a:spLocks noGrp="1"/>
          </p:cNvSpPr>
          <p:nvPr>
            <p:ph idx="1"/>
          </p:nvPr>
        </p:nvSpPr>
        <p:spPr>
          <a:xfrm>
            <a:off x="838200" y="658368"/>
            <a:ext cx="10515600" cy="5518595"/>
          </a:xfrm>
        </p:spPr>
        <p:txBody>
          <a:bodyPr>
            <a:noAutofit/>
          </a:bodyPr>
          <a:lstStyle/>
          <a:p>
            <a:r>
              <a:rPr lang="de-DE" sz="3200" dirty="0"/>
              <a:t>Erpressung schützt nicht in seiner konkreten Zusammensetzung, sondern als Ganzes (wie Betrug)</a:t>
            </a:r>
          </a:p>
          <a:p>
            <a:r>
              <a:rPr lang="de-DE" sz="3200" dirty="0"/>
              <a:t>Also: Irrtum über das Handlungsobjekt (error in obiecto) liegt vor, = unbeachtlich</a:t>
            </a:r>
          </a:p>
          <a:p>
            <a:r>
              <a:rPr lang="de-DE" sz="3200" b="1" dirty="0"/>
              <a:t>Vorsatz +</a:t>
            </a:r>
          </a:p>
          <a:p>
            <a:r>
              <a:rPr lang="de-DE" sz="3200" b="1" dirty="0"/>
              <a:t>2. Absicht, „sich ... zu Unrecht zu bereichern“?</a:t>
            </a:r>
          </a:p>
          <a:p>
            <a:r>
              <a:rPr lang="de-DE" sz="3200" dirty="0"/>
              <a:t>A sieht den W „natürlich im Recht“ </a:t>
            </a:r>
          </a:p>
          <a:p>
            <a:r>
              <a:rPr lang="de-DE" sz="3200" dirty="0"/>
              <a:t>ihm ist also jedenfalls in der Laiensphäre bewusst, dass sein Anspruch aus dem Werkvertrag wegen § 647 BGB jedenfalls </a:t>
            </a:r>
            <a:r>
              <a:rPr lang="de-DE" sz="3200" b="1" dirty="0"/>
              <a:t>nicht ohne Gegenleistung („Zug um Zug“) fällig </a:t>
            </a:r>
            <a:r>
              <a:rPr lang="de-DE" sz="3200" dirty="0"/>
              <a:t>ist</a:t>
            </a:r>
          </a:p>
        </p:txBody>
      </p:sp>
    </p:spTree>
    <p:extLst>
      <p:ext uri="{BB962C8B-B14F-4D97-AF65-F5344CB8AC3E}">
        <p14:creationId xmlns:p14="http://schemas.microsoft.com/office/powerpoint/2010/main" val="1170349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7AFA7C-406D-B763-255D-0E2584626DC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611420-8AE4-7B40-06B1-905985CB23D5}"/>
              </a:ext>
            </a:extLst>
          </p:cNvPr>
          <p:cNvSpPr>
            <a:spLocks noGrp="1"/>
          </p:cNvSpPr>
          <p:nvPr>
            <p:ph idx="1"/>
          </p:nvPr>
        </p:nvSpPr>
        <p:spPr>
          <a:xfrm>
            <a:off x="838200" y="658368"/>
            <a:ext cx="10515600" cy="5518595"/>
          </a:xfrm>
        </p:spPr>
        <p:txBody>
          <a:bodyPr>
            <a:noAutofit/>
          </a:bodyPr>
          <a:lstStyle/>
          <a:p>
            <a:r>
              <a:rPr lang="de-DE" sz="3200" b="1" dirty="0"/>
              <a:t>2. Tatentschluss bzgl. § 244 I Nr. 1 lit. a StGB:</a:t>
            </a:r>
          </a:p>
          <a:p>
            <a:r>
              <a:rPr lang="de-DE" sz="3200" dirty="0"/>
              <a:t>Vorstellung, des A, „spitzen“ Brieföffner im Stadium zwischen Versuch und Vollendung „bei sich zu führen“.  </a:t>
            </a:r>
          </a:p>
          <a:p>
            <a:r>
              <a:rPr lang="de-DE" sz="3200" b="1" dirty="0"/>
              <a:t>a) Waffe:</a:t>
            </a:r>
            <a:r>
              <a:rPr lang="de-DE" sz="3200" dirty="0"/>
              <a:t> </a:t>
            </a:r>
          </a:p>
          <a:p>
            <a:r>
              <a:rPr lang="de-DE" sz="3200" dirty="0"/>
              <a:t>-, Brieföffner = Büromaterial, nicht zur Verletzung von Menschen „bestimmt“ </a:t>
            </a:r>
          </a:p>
          <a:p>
            <a:r>
              <a:rPr lang="de-DE" sz="3200" b="1" dirty="0"/>
              <a:t>b) „anderes gefährliches Werkzeug“:</a:t>
            </a:r>
          </a:p>
          <a:p>
            <a:r>
              <a:rPr lang="de-DE" sz="3200" dirty="0"/>
              <a:t>nicht ausreichend: generell Eignung, erhebliche Verletzungen herbeizuführen („abstraktes Verletzungspotential“)</a:t>
            </a:r>
          </a:p>
        </p:txBody>
      </p:sp>
    </p:spTree>
    <p:extLst>
      <p:ext uri="{BB962C8B-B14F-4D97-AF65-F5344CB8AC3E}">
        <p14:creationId xmlns:p14="http://schemas.microsoft.com/office/powerpoint/2010/main" val="236687108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DD1E56-DFF3-708D-F27F-C544CF2E139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ABDE38-1A6F-0F98-C036-1E42A629AF3D}"/>
              </a:ext>
            </a:extLst>
          </p:cNvPr>
          <p:cNvSpPr>
            <a:spLocks noGrp="1"/>
          </p:cNvSpPr>
          <p:nvPr>
            <p:ph idx="1"/>
          </p:nvPr>
        </p:nvSpPr>
        <p:spPr>
          <a:xfrm>
            <a:off x="838200" y="658368"/>
            <a:ext cx="10515600" cy="5518595"/>
          </a:xfrm>
        </p:spPr>
        <p:txBody>
          <a:bodyPr>
            <a:noAutofit/>
          </a:bodyPr>
          <a:lstStyle/>
          <a:p>
            <a:r>
              <a:rPr lang="de-DE" sz="3200" dirty="0"/>
              <a:t>Also: A handelte im sicheren Wissen, dass sein Vermögenszufluss von der Rechtsordnung nicht gedeckt ist,</a:t>
            </a:r>
          </a:p>
          <a:p>
            <a:r>
              <a:rPr lang="de-DE" sz="3200" dirty="0"/>
              <a:t>= Absicht </a:t>
            </a:r>
            <a:r>
              <a:rPr lang="de-DE" sz="3200" b="1" dirty="0"/>
              <a:t>rechtswidriger </a:t>
            </a:r>
            <a:r>
              <a:rPr lang="de-DE" sz="3200" dirty="0"/>
              <a:t>Bereicherung</a:t>
            </a:r>
          </a:p>
          <a:p>
            <a:r>
              <a:rPr lang="de-DE" sz="3200" dirty="0"/>
              <a:t> Dass die ergriffenen Hemden tatsächlich: wiederunbeachtlich, da für den Gegenstand der </a:t>
            </a:r>
            <a:r>
              <a:rPr lang="de-DE" sz="3200" b="1" dirty="0"/>
              <a:t>Absicht</a:t>
            </a:r>
            <a:r>
              <a:rPr lang="de-DE" sz="3200" dirty="0"/>
              <a:t> </a:t>
            </a:r>
            <a:r>
              <a:rPr lang="de-DE" sz="3200" b="1" dirty="0"/>
              <a:t>nur die subjektive Sicht relevant </a:t>
            </a:r>
            <a:r>
              <a:rPr lang="de-DE" sz="3200" dirty="0"/>
              <a:t>ist</a:t>
            </a:r>
          </a:p>
          <a:p>
            <a:r>
              <a:rPr lang="de-DE" sz="3200" b="1" dirty="0"/>
              <a:t>III. Rechtswidrigkeit: </a:t>
            </a:r>
          </a:p>
          <a:p>
            <a:r>
              <a:rPr lang="de-DE" sz="3200" dirty="0"/>
              <a:t>Einsatz von Gewalt zur Erlangung eines rechtswidrigen Vermögensvorteils ist </a:t>
            </a:r>
            <a:r>
              <a:rPr lang="de-DE" sz="3200" b="1" dirty="0"/>
              <a:t>„verwerflich“</a:t>
            </a:r>
            <a:r>
              <a:rPr lang="de-DE" sz="3200" dirty="0"/>
              <a:t> iSd </a:t>
            </a:r>
            <a:br>
              <a:rPr lang="de-DE" sz="3200" dirty="0"/>
            </a:br>
            <a:r>
              <a:rPr lang="de-DE" sz="3200" b="1" dirty="0"/>
              <a:t>§ 253 Abs. 2 StGB</a:t>
            </a:r>
            <a:endParaRPr lang="de-DE" sz="3200" dirty="0"/>
          </a:p>
        </p:txBody>
      </p:sp>
    </p:spTree>
    <p:extLst>
      <p:ext uri="{BB962C8B-B14F-4D97-AF65-F5344CB8AC3E}">
        <p14:creationId xmlns:p14="http://schemas.microsoft.com/office/powerpoint/2010/main" val="277675436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391C0F-284A-8D53-8949-177885AE9E1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4DEA5C-9A59-01E9-E3A5-EE28B4E0BF22}"/>
              </a:ext>
            </a:extLst>
          </p:cNvPr>
          <p:cNvSpPr>
            <a:spLocks noGrp="1"/>
          </p:cNvSpPr>
          <p:nvPr>
            <p:ph idx="1"/>
          </p:nvPr>
        </p:nvSpPr>
        <p:spPr>
          <a:xfrm>
            <a:off x="838200" y="658368"/>
            <a:ext cx="10515600" cy="5518595"/>
          </a:xfrm>
        </p:spPr>
        <p:txBody>
          <a:bodyPr>
            <a:noAutofit/>
          </a:bodyPr>
          <a:lstStyle/>
          <a:p>
            <a:r>
              <a:rPr lang="de-DE" sz="3200" b="1" dirty="0"/>
              <a:t>IV. Schuld +</a:t>
            </a:r>
          </a:p>
          <a:p>
            <a:r>
              <a:rPr lang="de-DE" sz="3200" b="1" dirty="0"/>
              <a:t>V. Ergebnis nach Rspr. / h. M.: </a:t>
            </a:r>
          </a:p>
          <a:p>
            <a:r>
              <a:rPr lang="de-DE" sz="3200" dirty="0"/>
              <a:t>§§ 253 Abs. 1, 255, 249 Abs. 1 StGB +</a:t>
            </a:r>
          </a:p>
          <a:p>
            <a:r>
              <a:rPr lang="de-DE" sz="3200" b="1" dirty="0"/>
              <a:t>C.	(Vollendete) Räuberische Erpressung zu Lasten des </a:t>
            </a:r>
            <a:r>
              <a:rPr lang="de-DE" sz="3200" b="1" i="1" u="sng" dirty="0"/>
              <a:t>K</a:t>
            </a:r>
            <a:r>
              <a:rPr lang="de-DE" sz="3200" b="1" u="sng" dirty="0"/>
              <a:t> </a:t>
            </a:r>
            <a:r>
              <a:rPr lang="de-DE" sz="3200" b="1" dirty="0"/>
              <a:t>nach den §§ 253 Abs. 1, 255, 249 Abs. 1 StGB </a:t>
            </a:r>
          </a:p>
          <a:p>
            <a:r>
              <a:rPr lang="de-DE" sz="3200" dirty="0"/>
              <a:t>durch das Schubsen und Ansichnehmen der Hemden</a:t>
            </a:r>
          </a:p>
          <a:p>
            <a:r>
              <a:rPr lang="de-DE" sz="3200" b="1" dirty="0"/>
              <a:t>I. Objektiver Tatbestand</a:t>
            </a:r>
          </a:p>
          <a:p>
            <a:r>
              <a:rPr lang="de-DE" sz="3200" dirty="0"/>
              <a:t>Nötigungsmittel, s. Oben</a:t>
            </a:r>
          </a:p>
          <a:p>
            <a:r>
              <a:rPr lang="de-DE" sz="3200" dirty="0"/>
              <a:t>Dadurch auch zwei </a:t>
            </a:r>
            <a:r>
              <a:rPr lang="de-DE" sz="3200" b="1" dirty="0"/>
              <a:t>Vermögenspositionen des K </a:t>
            </a:r>
            <a:r>
              <a:rPr lang="de-DE" sz="3200" dirty="0"/>
              <a:t>betroffen: </a:t>
            </a:r>
          </a:p>
        </p:txBody>
      </p:sp>
    </p:spTree>
    <p:extLst>
      <p:ext uri="{BB962C8B-B14F-4D97-AF65-F5344CB8AC3E}">
        <p14:creationId xmlns:p14="http://schemas.microsoft.com/office/powerpoint/2010/main" val="204666631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4EE6D8-AE76-2ED6-9FE6-2F347AA486D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CC9BDE-3E8D-FEFE-56E1-C03247F11DDA}"/>
              </a:ext>
            </a:extLst>
          </p:cNvPr>
          <p:cNvSpPr>
            <a:spLocks noGrp="1"/>
          </p:cNvSpPr>
          <p:nvPr>
            <p:ph idx="1"/>
          </p:nvPr>
        </p:nvSpPr>
        <p:spPr>
          <a:xfrm>
            <a:off x="838200" y="658368"/>
            <a:ext cx="10515600" cy="5518595"/>
          </a:xfrm>
        </p:spPr>
        <p:txBody>
          <a:bodyPr>
            <a:noAutofit/>
          </a:bodyPr>
          <a:lstStyle/>
          <a:p>
            <a:r>
              <a:rPr lang="de-DE" sz="3200" dirty="0"/>
              <a:t>W kann durch den Verlust seines unmittelbaren Besitzes dem K den </a:t>
            </a:r>
            <a:r>
              <a:rPr lang="de-DE" sz="3200" b="1" dirty="0"/>
              <a:t>Besitz</a:t>
            </a:r>
            <a:r>
              <a:rPr lang="de-DE" sz="3200" dirty="0"/>
              <a:t> nicht mehr mitteln (§ 868 BGB)</a:t>
            </a:r>
          </a:p>
          <a:p>
            <a:r>
              <a:rPr lang="de-DE" sz="3200" b="1" dirty="0"/>
              <a:t>Eigentum</a:t>
            </a:r>
            <a:r>
              <a:rPr lang="de-DE" sz="3200" dirty="0"/>
              <a:t> </a:t>
            </a:r>
            <a:r>
              <a:rPr lang="de-DE" sz="3200" b="1" dirty="0"/>
              <a:t>faktisch betroffen</a:t>
            </a:r>
            <a:r>
              <a:rPr lang="de-DE" sz="3200" dirty="0"/>
              <a:t>, da K mangels Kenntnis des Ortes hierüber insoweit nicht mehr nach Belieben seine Rechte ausüben kann</a:t>
            </a:r>
          </a:p>
          <a:p>
            <a:r>
              <a:rPr lang="de-DE" sz="3200" dirty="0"/>
              <a:t>hinsichtlich Eigentum möglicherweise „Dreieckserpressung“ (Nötigung des W und Schaden bei K):</a:t>
            </a:r>
          </a:p>
          <a:p>
            <a:r>
              <a:rPr lang="de-DE" sz="3200" b="1" dirty="0"/>
              <a:t>1. harmonische Auslegung: </a:t>
            </a:r>
            <a:r>
              <a:rPr lang="de-DE" sz="3200" dirty="0"/>
              <a:t>Erpressung -</a:t>
            </a:r>
            <a:r>
              <a:rPr lang="de-DE" sz="3200" b="1" dirty="0"/>
              <a:t>, wenn </a:t>
            </a:r>
            <a:r>
              <a:rPr lang="de-DE" sz="3200" dirty="0"/>
              <a:t>Erpressung = </a:t>
            </a:r>
            <a:r>
              <a:rPr lang="de-DE" sz="3200" b="1" dirty="0"/>
              <a:t>Selbstschädigungsdelikt</a:t>
            </a:r>
            <a:endParaRPr lang="de-DE" sz="3200" dirty="0"/>
          </a:p>
        </p:txBody>
      </p:sp>
    </p:spTree>
    <p:extLst>
      <p:ext uri="{BB962C8B-B14F-4D97-AF65-F5344CB8AC3E}">
        <p14:creationId xmlns:p14="http://schemas.microsoft.com/office/powerpoint/2010/main" val="41031813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1DFA9B-F140-9F0F-ADCE-503A9575C99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1056C3-1281-5863-725E-40AC98292BE8}"/>
              </a:ext>
            </a:extLst>
          </p:cNvPr>
          <p:cNvSpPr>
            <a:spLocks noGrp="1"/>
          </p:cNvSpPr>
          <p:nvPr>
            <p:ph idx="1"/>
          </p:nvPr>
        </p:nvSpPr>
        <p:spPr>
          <a:xfrm>
            <a:off x="838200" y="658368"/>
            <a:ext cx="10515600" cy="5518595"/>
          </a:xfrm>
        </p:spPr>
        <p:txBody>
          <a:bodyPr>
            <a:noAutofit/>
          </a:bodyPr>
          <a:lstStyle/>
          <a:p>
            <a:r>
              <a:rPr lang="de-DE" sz="3200" dirty="0"/>
              <a:t>Dann Zuordnungstheorien anzuwenden (wie beim Dreiecksbetrug</a:t>
            </a:r>
          </a:p>
          <a:p>
            <a:r>
              <a:rPr lang="de-DE" sz="3200" dirty="0"/>
              <a:t>Aber: Selbstschädigungsdelikt lässt sich nich mit vis absoluta verwirklichen! = hier also ausgeschlossen!</a:t>
            </a:r>
          </a:p>
          <a:p>
            <a:r>
              <a:rPr lang="de-DE" sz="3200" b="1" dirty="0"/>
              <a:t>2. Wenn aber Rspr. / h. M. gefolgt wird:</a:t>
            </a:r>
          </a:p>
          <a:p>
            <a:r>
              <a:rPr lang="de-DE" sz="3200" dirty="0"/>
              <a:t>Vertretbar: durch die Nötigung des einen dem Vermögen eines anderen Nachteil zugefügt wird</a:t>
            </a:r>
          </a:p>
          <a:p>
            <a:r>
              <a:rPr lang="de-DE" sz="3200" dirty="0"/>
              <a:t>[Beispiel: Nimmt der Täter etwa mit Gewalt im Miteigentum von X und Y stehende fremde Sache dem Alleingewahrsamsinhaber X weg = räuberische Erpressung zu Lasten beider.]</a:t>
            </a:r>
          </a:p>
        </p:txBody>
      </p:sp>
    </p:spTree>
    <p:extLst>
      <p:ext uri="{BB962C8B-B14F-4D97-AF65-F5344CB8AC3E}">
        <p14:creationId xmlns:p14="http://schemas.microsoft.com/office/powerpoint/2010/main" val="182310425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96032F-4CF5-A5EB-1A6B-BE074B3418F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4D2D2D-E763-C604-86DD-73B1C9ADD6D5}"/>
              </a:ext>
            </a:extLst>
          </p:cNvPr>
          <p:cNvSpPr>
            <a:spLocks noGrp="1"/>
          </p:cNvSpPr>
          <p:nvPr>
            <p:ph idx="1"/>
          </p:nvPr>
        </p:nvSpPr>
        <p:spPr>
          <a:xfrm>
            <a:off x="838200" y="658368"/>
            <a:ext cx="10515600" cy="5518595"/>
          </a:xfrm>
        </p:spPr>
        <p:txBody>
          <a:bodyPr>
            <a:noAutofit/>
          </a:bodyPr>
          <a:lstStyle/>
          <a:p>
            <a:r>
              <a:rPr lang="de-DE" sz="3200" dirty="0"/>
              <a:t>Theorien für Dreipersonenverhältnisse (Näheverhältnisse) hier nicht zu prüfen!</a:t>
            </a:r>
          </a:p>
          <a:p>
            <a:r>
              <a:rPr lang="de-DE" sz="3200" b="1" dirty="0"/>
              <a:t>II. Subjektiver Tatbestand</a:t>
            </a:r>
          </a:p>
          <a:p>
            <a:r>
              <a:rPr lang="de-DE" sz="3200" b="1" dirty="0"/>
              <a:t>1. Vorsatz:</a:t>
            </a:r>
          </a:p>
          <a:p>
            <a:r>
              <a:rPr lang="de-DE" sz="3200" dirty="0"/>
              <a:t>Tatumstandsirrtum, weil A glaubte, nur W zu schädigen? </a:t>
            </a:r>
          </a:p>
          <a:p>
            <a:r>
              <a:rPr lang="de-DE" sz="3200" dirty="0"/>
              <a:t>Irrtum wieder unbeachtlich, da beide Erfolge </a:t>
            </a:r>
            <a:r>
              <a:rPr lang="de-DE" sz="3200" b="1" dirty="0"/>
              <a:t>gleichwertig nebeneinander</a:t>
            </a:r>
          </a:p>
          <a:p>
            <a:r>
              <a:rPr lang="de-DE" sz="3200" b="1" dirty="0"/>
              <a:t>2. Bereicherungsabsicht:</a:t>
            </a:r>
          </a:p>
          <a:p>
            <a:r>
              <a:rPr lang="de-DE" sz="3200" dirty="0"/>
              <a:t>Stoffgleichheit +? </a:t>
            </a:r>
          </a:p>
        </p:txBody>
      </p:sp>
    </p:spTree>
    <p:extLst>
      <p:ext uri="{BB962C8B-B14F-4D97-AF65-F5344CB8AC3E}">
        <p14:creationId xmlns:p14="http://schemas.microsoft.com/office/powerpoint/2010/main" val="409217510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C331B2-45B8-98B9-5F64-B21496E402C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FE4DB7-DB2D-B649-1BA6-CF95A51BB7A6}"/>
              </a:ext>
            </a:extLst>
          </p:cNvPr>
          <p:cNvSpPr>
            <a:spLocks noGrp="1"/>
          </p:cNvSpPr>
          <p:nvPr>
            <p:ph idx="1"/>
          </p:nvPr>
        </p:nvSpPr>
        <p:spPr>
          <a:xfrm>
            <a:off x="838200" y="658368"/>
            <a:ext cx="10515600" cy="5518595"/>
          </a:xfrm>
        </p:spPr>
        <p:txBody>
          <a:bodyPr>
            <a:noAutofit/>
          </a:bodyPr>
          <a:lstStyle/>
          <a:p>
            <a:r>
              <a:rPr lang="de-DE" sz="3200" dirty="0"/>
              <a:t>A wollte sich gerade dadurch bereichern, dass W seinen unmittelbaren Besitz spiegelbildlich zugunsten des A verliert?</a:t>
            </a:r>
          </a:p>
          <a:p>
            <a:r>
              <a:rPr lang="de-DE" sz="3200" b="1" dirty="0"/>
              <a:t>Nicht hinsichtlich der Vermögenspositionen des K:</a:t>
            </a:r>
          </a:p>
          <a:p>
            <a:r>
              <a:rPr lang="de-DE" sz="3200" dirty="0"/>
              <a:t>Weder wollte A sich </a:t>
            </a:r>
          </a:p>
          <a:p>
            <a:pPr lvl="1"/>
            <a:r>
              <a:rPr lang="de-DE" sz="2800" dirty="0"/>
              <a:t>durch den Verlust des mittelbaren Besitzes des K </a:t>
            </a:r>
          </a:p>
          <a:p>
            <a:pPr lvl="1"/>
            <a:r>
              <a:rPr lang="de-DE" sz="2800" dirty="0"/>
              <a:t>noch durch die Beeinträchtigung des Werkunternehmerpfandrechts des W an den von K eingebrachten Sachen bereichern. </a:t>
            </a:r>
          </a:p>
          <a:p>
            <a:r>
              <a:rPr lang="de-DE" sz="3200" dirty="0"/>
              <a:t>„Stoffgleichheit“im Dreipersonenverhältnis: -</a:t>
            </a:r>
          </a:p>
          <a:p>
            <a:r>
              <a:rPr lang="de-DE" sz="3200" dirty="0"/>
              <a:t>Dreieckserpressung -</a:t>
            </a:r>
          </a:p>
          <a:p>
            <a:endParaRPr lang="de-DE" sz="3200" dirty="0"/>
          </a:p>
          <a:p>
            <a:endParaRPr lang="de-DE" sz="3200" dirty="0"/>
          </a:p>
        </p:txBody>
      </p:sp>
    </p:spTree>
    <p:extLst>
      <p:ext uri="{BB962C8B-B14F-4D97-AF65-F5344CB8AC3E}">
        <p14:creationId xmlns:p14="http://schemas.microsoft.com/office/powerpoint/2010/main" val="126797061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8DFEE7-3131-9AF4-AC66-8070C1363F4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92628C-A2CF-4783-F56A-FD59CFFE8B7A}"/>
              </a:ext>
            </a:extLst>
          </p:cNvPr>
          <p:cNvSpPr>
            <a:spLocks noGrp="1"/>
          </p:cNvSpPr>
          <p:nvPr>
            <p:ph idx="1"/>
          </p:nvPr>
        </p:nvSpPr>
        <p:spPr>
          <a:xfrm>
            <a:off x="838200" y="658368"/>
            <a:ext cx="10515600" cy="5518595"/>
          </a:xfrm>
        </p:spPr>
        <p:txBody>
          <a:bodyPr>
            <a:noAutofit/>
          </a:bodyPr>
          <a:lstStyle/>
          <a:p>
            <a:r>
              <a:rPr lang="de-DE" sz="3200" b="1" dirty="0"/>
              <a:t>D.	Pfandkehr nach § 289 StGB durch das eigenmächtige Ansichnehmen der Hemden</a:t>
            </a:r>
          </a:p>
          <a:p>
            <a:r>
              <a:rPr lang="de-DE" sz="3200" b="1" dirty="0"/>
              <a:t>I. Objektiver Tatbestand</a:t>
            </a:r>
          </a:p>
          <a:p>
            <a:r>
              <a:rPr lang="de-DE" sz="3200" dirty="0"/>
              <a:t>„Wegnahme“ s. o. (bei § 289 StGB teilweise weiter verstanden, dann aber hier erst recht gegeben)</a:t>
            </a:r>
          </a:p>
          <a:p>
            <a:r>
              <a:rPr lang="de-DE" sz="3200" b="1" dirty="0"/>
              <a:t>Aber Tatobjekt: </a:t>
            </a:r>
            <a:r>
              <a:rPr lang="de-DE" sz="3200" dirty="0"/>
              <a:t>bewegliche Sache, jedoch „</a:t>
            </a:r>
            <a:r>
              <a:rPr lang="de-DE" sz="3200" b="1" dirty="0"/>
              <a:t>eigene“,</a:t>
            </a:r>
          </a:p>
          <a:p>
            <a:r>
              <a:rPr lang="de-DE" sz="3200" dirty="0"/>
              <a:t>oder </a:t>
            </a:r>
            <a:r>
              <a:rPr lang="de-DE" sz="3200" b="1" dirty="0"/>
              <a:t>„fremd“, aber es wird „zugunsten des Eigentümers“ gehandelt</a:t>
            </a:r>
          </a:p>
          <a:p>
            <a:r>
              <a:rPr lang="de-DE" sz="3200" dirty="0"/>
              <a:t>Beide Voraussetzungen hier: -, A nimmt fremde Sache und zudem zu seinen Gunsten weg.</a:t>
            </a:r>
          </a:p>
        </p:txBody>
      </p:sp>
    </p:spTree>
    <p:extLst>
      <p:ext uri="{BB962C8B-B14F-4D97-AF65-F5344CB8AC3E}">
        <p14:creationId xmlns:p14="http://schemas.microsoft.com/office/powerpoint/2010/main" val="116890458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FEE784-964A-9E8F-3329-4E08B087BB9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078851-5926-3015-BA26-696515349097}"/>
              </a:ext>
            </a:extLst>
          </p:cNvPr>
          <p:cNvSpPr>
            <a:spLocks noGrp="1"/>
          </p:cNvSpPr>
          <p:nvPr>
            <p:ph idx="1"/>
          </p:nvPr>
        </p:nvSpPr>
        <p:spPr>
          <a:xfrm>
            <a:off x="838200" y="658368"/>
            <a:ext cx="10515600" cy="5518595"/>
          </a:xfrm>
        </p:spPr>
        <p:txBody>
          <a:bodyPr>
            <a:noAutofit/>
          </a:bodyPr>
          <a:lstStyle/>
          <a:p>
            <a:r>
              <a:rPr lang="de-DE" sz="3200" b="1" dirty="0"/>
              <a:t>Aber § 16 Abs. 2 StGB:</a:t>
            </a:r>
          </a:p>
          <a:p>
            <a:r>
              <a:rPr lang="de-DE" sz="3200" dirty="0"/>
              <a:t> Zwar stellte sich A irrig vor, er nimmt seine eigenen Sachen dem „Pfandgläubiger“ (§ 647 BGB begründet ein gesetzliches Pfandrecht) weg</a:t>
            </a:r>
          </a:p>
          <a:p>
            <a:r>
              <a:rPr lang="de-DE" sz="3200" dirty="0"/>
              <a:t>Aber: Pfandkehr um ein im Vergleich zum Raub (hinsichtlich dessen wegen derselben Fehlvorstellung § 16 Abs. 1 Satz 1 StGB anzuwenden war) „</a:t>
            </a:r>
            <a:r>
              <a:rPr lang="de-DE" sz="3200" b="1" dirty="0"/>
              <a:t>milderes Gesetz“ </a:t>
            </a:r>
            <a:r>
              <a:rPr lang="de-DE" sz="3200" dirty="0"/>
              <a:t>, </a:t>
            </a:r>
          </a:p>
          <a:p>
            <a:r>
              <a:rPr lang="de-DE" sz="3200" dirty="0"/>
              <a:t>Daher führt der Irrtum („umgekehrter Tatbestandsirrtum“) hier </a:t>
            </a:r>
            <a:r>
              <a:rPr lang="de-DE" sz="3200" u="sng" dirty="0"/>
              <a:t>nicht </a:t>
            </a:r>
            <a:r>
              <a:rPr lang="de-DE" sz="3200" dirty="0"/>
              <a:t>zur Strafbarkeit wegen eines </a:t>
            </a:r>
            <a:r>
              <a:rPr lang="de-DE" sz="3200" u="sng" dirty="0"/>
              <a:t>Versuchs</a:t>
            </a:r>
            <a:r>
              <a:rPr lang="de-DE" sz="3200" dirty="0"/>
              <a:t>, sondern </a:t>
            </a:r>
            <a:r>
              <a:rPr lang="de-DE" sz="3200" b="1" dirty="0"/>
              <a:t>zu einer Bestrafung wegen vollendeten Delikts</a:t>
            </a:r>
            <a:r>
              <a:rPr lang="de-DE" sz="3200" dirty="0"/>
              <a:t>.</a:t>
            </a:r>
          </a:p>
        </p:txBody>
      </p:sp>
    </p:spTree>
    <p:extLst>
      <p:ext uri="{BB962C8B-B14F-4D97-AF65-F5344CB8AC3E}">
        <p14:creationId xmlns:p14="http://schemas.microsoft.com/office/powerpoint/2010/main" val="325178465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D92933-943E-926B-56E9-CB57EBD8E8B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77F9EB-F269-A7BF-FF38-8833382DC084}"/>
              </a:ext>
            </a:extLst>
          </p:cNvPr>
          <p:cNvSpPr>
            <a:spLocks noGrp="1"/>
          </p:cNvSpPr>
          <p:nvPr>
            <p:ph idx="1"/>
          </p:nvPr>
        </p:nvSpPr>
        <p:spPr>
          <a:xfrm>
            <a:off x="838200" y="658368"/>
            <a:ext cx="10515600" cy="5518595"/>
          </a:xfrm>
        </p:spPr>
        <p:txBody>
          <a:bodyPr>
            <a:noAutofit/>
          </a:bodyPr>
          <a:lstStyle/>
          <a:p>
            <a:r>
              <a:rPr lang="de-DE" sz="3200" b="1" dirty="0"/>
              <a:t>Konkurrenzen</a:t>
            </a:r>
          </a:p>
          <a:p>
            <a:r>
              <a:rPr lang="de-DE" sz="3200" dirty="0"/>
              <a:t>Die vier Abschnitte: durch deutliche Zäsuren in objektiver und subjektiver Hinsicht gekennzeichnet </a:t>
            </a:r>
          </a:p>
          <a:p>
            <a:r>
              <a:rPr lang="de-DE" sz="3200" b="1" dirty="0"/>
              <a:t>Tatmehrheit (§ 53 StGB).</a:t>
            </a:r>
          </a:p>
          <a:p>
            <a:r>
              <a:rPr lang="de-DE" sz="3200" b="1" dirty="0"/>
              <a:t>Frage 2: Hat sich auch C strafbar gemacht?</a:t>
            </a:r>
          </a:p>
          <a:p>
            <a:r>
              <a:rPr lang="de-DE" sz="3200" b="1" dirty="0"/>
              <a:t>Anstiftung zum versuchten Diebstahl oder zur (versuchten) Unterschlagung</a:t>
            </a:r>
          </a:p>
          <a:p>
            <a:r>
              <a:rPr lang="de-DE" sz="3200" b="1" dirty="0"/>
              <a:t>I. Objektiver Tatbestand</a:t>
            </a:r>
          </a:p>
          <a:p>
            <a:r>
              <a:rPr lang="de-DE" sz="3200" b="1" dirty="0"/>
              <a:t>1. rw Haupttat: unproblematisch</a:t>
            </a:r>
          </a:p>
          <a:p>
            <a:r>
              <a:rPr lang="de-DE" sz="3200" b="1" dirty="0"/>
              <a:t>2. Anstiftungshandlung („bestimmen“)?</a:t>
            </a:r>
          </a:p>
        </p:txBody>
      </p:sp>
    </p:spTree>
    <p:extLst>
      <p:ext uri="{BB962C8B-B14F-4D97-AF65-F5344CB8AC3E}">
        <p14:creationId xmlns:p14="http://schemas.microsoft.com/office/powerpoint/2010/main" val="165825839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7B9CAC-6FFB-26EA-C5D8-32C3E59EE87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54521A-2C84-321A-4EBC-3ADDA9A3EAF2}"/>
              </a:ext>
            </a:extLst>
          </p:cNvPr>
          <p:cNvSpPr>
            <a:spLocks noGrp="1"/>
          </p:cNvSpPr>
          <p:nvPr>
            <p:ph idx="1"/>
          </p:nvPr>
        </p:nvSpPr>
        <p:spPr>
          <a:xfrm>
            <a:off x="838200" y="658368"/>
            <a:ext cx="10515600" cy="5518595"/>
          </a:xfrm>
        </p:spPr>
        <p:txBody>
          <a:bodyPr>
            <a:noAutofit/>
          </a:bodyPr>
          <a:lstStyle/>
          <a:p>
            <a:r>
              <a:rPr lang="de-DE" sz="3200" dirty="0"/>
              <a:t>nur dann, wenn man sie weit versteht: </a:t>
            </a:r>
            <a:r>
              <a:rPr lang="de-DE" sz="3200" b="1" dirty="0"/>
              <a:t>Verursachen des Tatentschlusses = hier </a:t>
            </a:r>
            <a:r>
              <a:rPr lang="de-DE" sz="3200" dirty="0"/>
              <a:t>Schaffen einer zur Tat reizenden Sachlage genügt</a:t>
            </a:r>
          </a:p>
          <a:p>
            <a:r>
              <a:rPr lang="de-DE" sz="3200" dirty="0"/>
              <a:t>Demgegenüber: „Bestimmen“ -, wenn </a:t>
            </a:r>
          </a:p>
          <a:p>
            <a:r>
              <a:rPr lang="de-DE" sz="3200" dirty="0"/>
              <a:t>man über die reine Verursachung hinaus eine </a:t>
            </a:r>
            <a:r>
              <a:rPr lang="de-DE" sz="3200" b="1" dirty="0"/>
              <a:t>kommunikative Beeinflussung </a:t>
            </a:r>
            <a:r>
              <a:rPr lang="de-DE" sz="3200" dirty="0"/>
              <a:t>oder </a:t>
            </a:r>
            <a:r>
              <a:rPr lang="de-DE" sz="3200" b="1" dirty="0"/>
              <a:t>kollusives Zusammenwirken (sog. „Unrechtspakt“) </a:t>
            </a:r>
            <a:r>
              <a:rPr lang="de-DE" sz="3200" dirty="0"/>
              <a:t>fordert. </a:t>
            </a:r>
          </a:p>
          <a:p>
            <a:r>
              <a:rPr lang="de-DE" sz="3200" b="1" dirty="0"/>
              <a:t>Wenn dem weiten Ansatz gefolgt wird:</a:t>
            </a:r>
          </a:p>
          <a:p>
            <a:r>
              <a:rPr lang="de-DE" sz="3200" b="1" dirty="0"/>
              <a:t>II. Subjektiver Anstiftungstatbestand</a:t>
            </a:r>
          </a:p>
          <a:p>
            <a:r>
              <a:rPr lang="de-DE" sz="3200" dirty="0"/>
              <a:t> </a:t>
            </a:r>
            <a:r>
              <a:rPr lang="de-DE" sz="3200" b="1" dirty="0"/>
              <a:t>1. In Bezug auf das Bestimmen: </a:t>
            </a:r>
            <a:r>
              <a:rPr lang="de-DE" sz="3200" dirty="0"/>
              <a:t>auf eine bestimmte Person bezogen? </a:t>
            </a:r>
          </a:p>
        </p:txBody>
      </p:sp>
    </p:spTree>
    <p:extLst>
      <p:ext uri="{BB962C8B-B14F-4D97-AF65-F5344CB8AC3E}">
        <p14:creationId xmlns:p14="http://schemas.microsoft.com/office/powerpoint/2010/main" val="3853741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6A268D-4D87-53CF-6E1E-EEFEAE1F93E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333716-B45B-A851-054E-B6EE07ABBBF6}"/>
              </a:ext>
            </a:extLst>
          </p:cNvPr>
          <p:cNvSpPr>
            <a:spLocks noGrp="1"/>
          </p:cNvSpPr>
          <p:nvPr>
            <p:ph idx="1"/>
          </p:nvPr>
        </p:nvSpPr>
        <p:spPr>
          <a:xfrm>
            <a:off x="838200" y="658368"/>
            <a:ext cx="10515600" cy="5518595"/>
          </a:xfrm>
        </p:spPr>
        <p:txBody>
          <a:bodyPr>
            <a:noAutofit/>
          </a:bodyPr>
          <a:lstStyle/>
          <a:p>
            <a:r>
              <a:rPr lang="de-DE" sz="3200" dirty="0"/>
              <a:t>(mehr oder weniger jeder Gegenstand geeignet zu  gefährlichem Einsatz)</a:t>
            </a:r>
          </a:p>
          <a:p>
            <a:r>
              <a:rPr lang="de-DE" sz="3200" dirty="0"/>
              <a:t>Daher: </a:t>
            </a:r>
            <a:r>
              <a:rPr lang="de-DE" sz="3200" b="1" dirty="0"/>
              <a:t>hinzutreten muss eine objektive Zweckbestimmung </a:t>
            </a:r>
            <a:r>
              <a:rPr lang="de-DE" sz="3200" dirty="0"/>
              <a:t>(„Waffenähnlichkeit“) </a:t>
            </a:r>
          </a:p>
          <a:p>
            <a:r>
              <a:rPr lang="de-DE" sz="3200" dirty="0"/>
              <a:t> Kriterium, ob der Gegenstand in einer (hypothetischen) Bedrängnissituation </a:t>
            </a:r>
            <a:r>
              <a:rPr lang="de-DE" sz="3200" b="1" dirty="0"/>
              <a:t>typischerweise</a:t>
            </a:r>
            <a:r>
              <a:rPr lang="de-DE" sz="3200" dirty="0"/>
              <a:t> in einer Art eingesetzt wird, </a:t>
            </a:r>
            <a:r>
              <a:rPr lang="de-DE" sz="3200" b="1" dirty="0"/>
              <a:t>die spezifische Verletzungen </a:t>
            </a:r>
            <a:r>
              <a:rPr lang="de-DE" sz="3200" dirty="0"/>
              <a:t>nach sich ziehen kann</a:t>
            </a:r>
          </a:p>
          <a:p>
            <a:r>
              <a:rPr lang="de-DE" sz="3200" dirty="0"/>
              <a:t>Nicht: der alltäglichen Nutzung dienende Gegenstände</a:t>
            </a:r>
          </a:p>
          <a:p>
            <a:r>
              <a:rPr lang="de-DE" sz="3200" b="1" dirty="0"/>
              <a:t>Hier: </a:t>
            </a:r>
            <a:r>
              <a:rPr lang="de-DE" sz="3200" dirty="0"/>
              <a:t>Brieföffner = vor allem der täglichen Nutzung dienend, kein typisches Stichwerkzeug</a:t>
            </a:r>
          </a:p>
        </p:txBody>
      </p:sp>
    </p:spTree>
    <p:extLst>
      <p:ext uri="{BB962C8B-B14F-4D97-AF65-F5344CB8AC3E}">
        <p14:creationId xmlns:p14="http://schemas.microsoft.com/office/powerpoint/2010/main" val="135328936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BA5DCF-8531-4A16-8856-65A5BAE34C8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AA53A2-D664-A310-FCBF-BA4953B02F9C}"/>
              </a:ext>
            </a:extLst>
          </p:cNvPr>
          <p:cNvSpPr>
            <a:spLocks noGrp="1"/>
          </p:cNvSpPr>
          <p:nvPr>
            <p:ph idx="1"/>
          </p:nvPr>
        </p:nvSpPr>
        <p:spPr>
          <a:xfrm>
            <a:off x="838200" y="658368"/>
            <a:ext cx="10515600" cy="5518595"/>
          </a:xfrm>
        </p:spPr>
        <p:txBody>
          <a:bodyPr>
            <a:noAutofit/>
          </a:bodyPr>
          <a:lstStyle/>
          <a:p>
            <a:r>
              <a:rPr lang="de-DE" sz="3200" dirty="0"/>
              <a:t>Genügt aber, dass der Bestimmte aus einer abgegrenzten Personengruppe ermittelbar ist</a:t>
            </a:r>
          </a:p>
          <a:p>
            <a:r>
              <a:rPr lang="de-DE" sz="3200" dirty="0"/>
              <a:t>Hier: +, C kommt aus dem Mitarbeiterkreis</a:t>
            </a:r>
          </a:p>
          <a:p>
            <a:r>
              <a:rPr lang="de-DE" sz="3200" b="1" dirty="0"/>
              <a:t>2. Vorsatz in Bezug auf die Begehung einer rw Haupttat?</a:t>
            </a:r>
          </a:p>
          <a:p>
            <a:r>
              <a:rPr lang="de-DE" sz="3200" b="1" dirty="0"/>
              <a:t>Wirkt sich hier die Vorstellung, den Haupttäter vor, bei oder nach seiner Tat stellen zu wollen </a:t>
            </a:r>
            <a:r>
              <a:rPr lang="de-DE" sz="3200" dirty="0"/>
              <a:t>aus?</a:t>
            </a:r>
          </a:p>
          <a:p>
            <a:r>
              <a:rPr lang="de-DE" sz="3200" dirty="0"/>
              <a:t>a) Schon dann nicht eindeutig, </a:t>
            </a:r>
            <a:r>
              <a:rPr lang="de-DE" sz="3200" b="1" dirty="0"/>
              <a:t>wenn die Haupttat (wie hier vorgeschlagen) nur zum Versuch gelangt </a:t>
            </a:r>
            <a:r>
              <a:rPr lang="de-DE" sz="3200" dirty="0"/>
              <a:t>ist:</a:t>
            </a:r>
          </a:p>
          <a:p>
            <a:r>
              <a:rPr lang="de-DE" sz="3200" dirty="0"/>
              <a:t> Wenn man den Strafgrund der Teilnahme in der Korrumpierung des Haupttäters sehen würde –</a:t>
            </a:r>
          </a:p>
        </p:txBody>
      </p:sp>
    </p:spTree>
    <p:extLst>
      <p:ext uri="{BB962C8B-B14F-4D97-AF65-F5344CB8AC3E}">
        <p14:creationId xmlns:p14="http://schemas.microsoft.com/office/powerpoint/2010/main" val="28190984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82F288-7528-CA1A-0358-FBF97633DC9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044281-90AE-0E85-FB95-DE5534D9A2C2}"/>
              </a:ext>
            </a:extLst>
          </p:cNvPr>
          <p:cNvSpPr>
            <a:spLocks noGrp="1"/>
          </p:cNvSpPr>
          <p:nvPr>
            <p:ph idx="1"/>
          </p:nvPr>
        </p:nvSpPr>
        <p:spPr>
          <a:xfrm>
            <a:off x="838200" y="658368"/>
            <a:ext cx="10515600" cy="5518595"/>
          </a:xfrm>
        </p:spPr>
        <p:txBody>
          <a:bodyPr>
            <a:noAutofit/>
          </a:bodyPr>
          <a:lstStyle/>
          <a:p>
            <a:r>
              <a:rPr lang="de-DE" sz="3200" dirty="0"/>
              <a:t>C hat immerhin bewirkt, dass sich A ganz unabhängig vom Stadium der Deliktsverwirklichung in „Schuld verstrickt“</a:t>
            </a:r>
          </a:p>
          <a:p>
            <a:r>
              <a:rPr lang="de-DE" sz="3200" dirty="0"/>
              <a:t>Dieser Ansatz gilt heute indes als überholt:</a:t>
            </a:r>
          </a:p>
          <a:p>
            <a:r>
              <a:rPr lang="de-DE" sz="3200" dirty="0"/>
              <a:t>Strafgrund wird wegen akzessorischen Haftung der Teilnahme in der </a:t>
            </a:r>
            <a:r>
              <a:rPr lang="de-DE" sz="3200" b="1" dirty="0"/>
              <a:t>mittelbaren Rechtsgutsverletzung </a:t>
            </a:r>
            <a:r>
              <a:rPr lang="de-DE" sz="3200" dirty="0"/>
              <a:t>gesehen </a:t>
            </a:r>
          </a:p>
          <a:p>
            <a:r>
              <a:rPr lang="de-DE" sz="3200" dirty="0"/>
              <a:t>Folge: Strafbarkeit scheidet immer aus, </a:t>
            </a:r>
            <a:r>
              <a:rPr lang="de-DE" sz="3200" b="1" dirty="0"/>
              <a:t>wenn es nach der Vorstellung des Anstifters zur Verletzung nicht kommen soll</a:t>
            </a:r>
            <a:endParaRPr lang="de-DE" sz="3200" dirty="0"/>
          </a:p>
        </p:txBody>
      </p:sp>
    </p:spTree>
    <p:extLst>
      <p:ext uri="{BB962C8B-B14F-4D97-AF65-F5344CB8AC3E}">
        <p14:creationId xmlns:p14="http://schemas.microsoft.com/office/powerpoint/2010/main" val="281738738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9262BD-98F0-F791-8969-92E3781F951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EE1152-543E-280F-8293-4A4C35F90FFD}"/>
              </a:ext>
            </a:extLst>
          </p:cNvPr>
          <p:cNvSpPr>
            <a:spLocks noGrp="1"/>
          </p:cNvSpPr>
          <p:nvPr>
            <p:ph idx="1"/>
          </p:nvPr>
        </p:nvSpPr>
        <p:spPr>
          <a:xfrm>
            <a:off x="838200" y="658368"/>
            <a:ext cx="10515600" cy="5518595"/>
          </a:xfrm>
        </p:spPr>
        <p:txBody>
          <a:bodyPr>
            <a:noAutofit/>
          </a:bodyPr>
          <a:lstStyle/>
          <a:p>
            <a:r>
              <a:rPr lang="de-DE" sz="3200" b="1" dirty="0"/>
              <a:t>b) </a:t>
            </a:r>
            <a:r>
              <a:rPr lang="de-DE" sz="3200" dirty="0"/>
              <a:t>Wie aber, </a:t>
            </a:r>
            <a:r>
              <a:rPr lang="de-DE" sz="3200" b="1" dirty="0"/>
              <a:t>wenn als Haupttat eine vollendete Unterschlagung des A angenommen worden ist?</a:t>
            </a:r>
          </a:p>
          <a:p>
            <a:r>
              <a:rPr lang="de-DE" sz="3200" b="1" dirty="0"/>
              <a:t>Erstens:</a:t>
            </a:r>
            <a:r>
              <a:rPr lang="de-DE" sz="3200" dirty="0"/>
              <a:t> Vorsatz könnte durch </a:t>
            </a:r>
            <a:r>
              <a:rPr lang="de-DE" sz="3200" b="1" dirty="0"/>
              <a:t>teleologische Reduktion mit Blick auf</a:t>
            </a:r>
            <a:r>
              <a:rPr lang="de-DE" sz="3200" dirty="0"/>
              <a:t> den oben genannten </a:t>
            </a:r>
            <a:r>
              <a:rPr lang="de-DE" sz="3200" b="1" dirty="0"/>
              <a:t>Strafgrund der mittelbaren Rechtsgutverletzung </a:t>
            </a:r>
            <a:r>
              <a:rPr lang="de-DE" sz="3200" dirty="0"/>
              <a:t>abgelehnt werden: </a:t>
            </a:r>
          </a:p>
          <a:p>
            <a:r>
              <a:rPr lang="de-DE" sz="3200" dirty="0"/>
              <a:t>Rechtsgut </a:t>
            </a:r>
            <a:r>
              <a:rPr lang="de-DE" sz="3200" b="1" dirty="0"/>
              <a:t>der Anstifterin selbst gegenüber nicht</a:t>
            </a:r>
            <a:r>
              <a:rPr lang="de-DE" sz="3200" dirty="0"/>
              <a:t> </a:t>
            </a:r>
            <a:r>
              <a:rPr lang="de-DE" sz="3200" b="1" dirty="0"/>
              <a:t>geschützt</a:t>
            </a:r>
            <a:r>
              <a:rPr lang="de-DE" sz="3200" dirty="0"/>
              <a:t>, da sie seine Inhaberin ist  </a:t>
            </a:r>
          </a:p>
          <a:p>
            <a:r>
              <a:rPr lang="de-DE" sz="3200" dirty="0"/>
              <a:t>Dann aber: schon bei der Frage der Tatbestandsmäßigkeit des Haupttäters [verneinend] einfließen lassen)?</a:t>
            </a:r>
          </a:p>
          <a:p>
            <a:endParaRPr lang="de-DE" sz="3200" dirty="0"/>
          </a:p>
          <a:p>
            <a:endParaRPr lang="de-DE" sz="3200" dirty="0"/>
          </a:p>
          <a:p>
            <a:endParaRPr lang="de-DE" sz="3200" dirty="0"/>
          </a:p>
        </p:txBody>
      </p:sp>
    </p:spTree>
    <p:extLst>
      <p:ext uri="{BB962C8B-B14F-4D97-AF65-F5344CB8AC3E}">
        <p14:creationId xmlns:p14="http://schemas.microsoft.com/office/powerpoint/2010/main" val="32586444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43E114-C888-668A-8DD1-A7DD4021BB2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640875-E663-063E-B988-C5560EF17606}"/>
              </a:ext>
            </a:extLst>
          </p:cNvPr>
          <p:cNvSpPr>
            <a:spLocks noGrp="1"/>
          </p:cNvSpPr>
          <p:nvPr>
            <p:ph idx="1"/>
          </p:nvPr>
        </p:nvSpPr>
        <p:spPr>
          <a:xfrm>
            <a:off x="838200" y="658368"/>
            <a:ext cx="10515600" cy="5518595"/>
          </a:xfrm>
        </p:spPr>
        <p:txBody>
          <a:bodyPr>
            <a:noAutofit/>
          </a:bodyPr>
          <a:lstStyle/>
          <a:p>
            <a:r>
              <a:rPr lang="de-DE" sz="3200" b="1" dirty="0"/>
              <a:t>Zweitens:</a:t>
            </a:r>
            <a:r>
              <a:rPr lang="de-DE" sz="3200" dirty="0"/>
              <a:t> derjenige, welcher (wie hier) durch Zugriff unmittelbar nach der Vollendung </a:t>
            </a:r>
            <a:r>
              <a:rPr lang="de-DE" sz="3200" b="1" dirty="0"/>
              <a:t>die Beendigung verhindern möchte =</a:t>
            </a:r>
            <a:r>
              <a:rPr lang="de-DE" sz="3200" dirty="0"/>
              <a:t> hat nicht den zu einer materiellen Verletzung beitragen wollen</a:t>
            </a:r>
          </a:p>
          <a:p>
            <a:r>
              <a:rPr lang="de-DE" sz="3200" dirty="0"/>
              <a:t>Er handelt daher </a:t>
            </a:r>
            <a:r>
              <a:rPr lang="de-DE" sz="3200" b="1" dirty="0"/>
              <a:t>ohne Vorsatz </a:t>
            </a:r>
          </a:p>
          <a:p>
            <a:r>
              <a:rPr lang="de-DE" sz="3200" dirty="0"/>
              <a:t>Ergebnis: C nicht strafbar</a:t>
            </a:r>
          </a:p>
          <a:p>
            <a:endParaRPr lang="de-DE" sz="3200" dirty="0"/>
          </a:p>
          <a:p>
            <a:endParaRPr lang="de-DE" sz="3200" dirty="0"/>
          </a:p>
          <a:p>
            <a:endParaRPr lang="de-DE" sz="3200" dirty="0"/>
          </a:p>
        </p:txBody>
      </p:sp>
    </p:spTree>
    <p:extLst>
      <p:ext uri="{BB962C8B-B14F-4D97-AF65-F5344CB8AC3E}">
        <p14:creationId xmlns:p14="http://schemas.microsoft.com/office/powerpoint/2010/main" val="825486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419D59-6C0F-7F30-0655-EA550BCA57E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7F95F0-42B1-9AAB-EAE4-2DC647CC7B70}"/>
              </a:ext>
            </a:extLst>
          </p:cNvPr>
          <p:cNvSpPr>
            <a:spLocks noGrp="1"/>
          </p:cNvSpPr>
          <p:nvPr>
            <p:ph idx="1"/>
          </p:nvPr>
        </p:nvSpPr>
        <p:spPr>
          <a:xfrm>
            <a:off x="838200" y="658368"/>
            <a:ext cx="10515600" cy="5518595"/>
          </a:xfrm>
        </p:spPr>
        <p:txBody>
          <a:bodyPr>
            <a:noAutofit/>
          </a:bodyPr>
          <a:lstStyle/>
          <a:p>
            <a:r>
              <a:rPr lang="de-DE" sz="3200" dirty="0"/>
              <a:t>Zum selben Ergebnis: Ansicht, die </a:t>
            </a:r>
            <a:r>
              <a:rPr lang="de-DE" sz="3200" b="1" dirty="0"/>
              <a:t>Verwendungsvorbehalt</a:t>
            </a:r>
            <a:r>
              <a:rPr lang="de-DE" sz="3200" dirty="0"/>
              <a:t> verlangt </a:t>
            </a:r>
          </a:p>
          <a:p>
            <a:r>
              <a:rPr lang="de-DE" sz="3200" dirty="0"/>
              <a:t>(was systematisch dem Buchstaben b widerspricht, wo der Verwendungsvorbehalt das charaktersierende Merkmal im Gegensatz zum Buchstaben a darstellt)</a:t>
            </a:r>
          </a:p>
          <a:p>
            <a:r>
              <a:rPr lang="de-DE" sz="3200" dirty="0"/>
              <a:t> A hatte zu keinem Zeitpunkt die Vorstellung, den Brieföffner gegen Menschen einzusetzen</a:t>
            </a:r>
          </a:p>
          <a:p>
            <a:r>
              <a:rPr lang="de-DE" sz="3200" dirty="0"/>
              <a:t>Daher: §§ 244 Abs. 1 Nr. 1 lit. a, 244 Abs. 2, 22 StGB -</a:t>
            </a:r>
          </a:p>
          <a:p>
            <a:r>
              <a:rPr lang="de-DE" sz="3200" b="1" dirty="0"/>
              <a:t>A. A vertretbar.</a:t>
            </a:r>
          </a:p>
        </p:txBody>
      </p:sp>
    </p:spTree>
    <p:extLst>
      <p:ext uri="{BB962C8B-B14F-4D97-AF65-F5344CB8AC3E}">
        <p14:creationId xmlns:p14="http://schemas.microsoft.com/office/powerpoint/2010/main" val="163148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2E2659-B8F1-1BC3-BA97-4D26A396D72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0AEC76-D8A8-96BF-E329-FA29D356D81F}"/>
              </a:ext>
            </a:extLst>
          </p:cNvPr>
          <p:cNvSpPr>
            <a:spLocks noGrp="1"/>
          </p:cNvSpPr>
          <p:nvPr>
            <p:ph idx="1"/>
          </p:nvPr>
        </p:nvSpPr>
        <p:spPr>
          <a:xfrm>
            <a:off x="838200" y="658368"/>
            <a:ext cx="10515600" cy="5518595"/>
          </a:xfrm>
        </p:spPr>
        <p:txBody>
          <a:bodyPr>
            <a:noAutofit/>
          </a:bodyPr>
          <a:lstStyle/>
          <a:p>
            <a:r>
              <a:rPr lang="de-DE" sz="3200" b="1" dirty="0"/>
              <a:t>C.	Versuchter Wohnungseinbruchsdiebstahl nach den §§ 244 Abs. 1 Nr. 3, 244 Abs. 2, 22 StGB</a:t>
            </a:r>
          </a:p>
          <a:p>
            <a:r>
              <a:rPr lang="de-DE" sz="3200" dirty="0"/>
              <a:t>- Büroraum ≠ „Wohnung“  </a:t>
            </a:r>
          </a:p>
          <a:p>
            <a:r>
              <a:rPr lang="de-DE" sz="3200" dirty="0"/>
              <a:t>§ 243 Abs. 1 Satz 2 Nr. 1 StGB zeigt, dass  nur ein persönlicher Rückzugsort geschützt sein soll</a:t>
            </a:r>
          </a:p>
          <a:p>
            <a:r>
              <a:rPr lang="de-DE" sz="3200" b="1" dirty="0"/>
              <a:t>D.	Versuchter Diebstahl nach den §§ 242 Abs. 1, § 242 Abs. 2, 22 StGB (in einem möglicherweise besonders schweren Fall nach § 243 Abs. 1 Satz 2 Nr. 1 StGB)</a:t>
            </a:r>
          </a:p>
          <a:p>
            <a:r>
              <a:rPr lang="de-DE" sz="3200" b="1" dirty="0"/>
              <a:t>I. Tatbestand </a:t>
            </a:r>
          </a:p>
          <a:p>
            <a:r>
              <a:rPr lang="de-DE" sz="3200" b="1" dirty="0"/>
              <a:t>1. Tatentschluss gemäß § 242 Abs. 1 StGB</a:t>
            </a:r>
          </a:p>
          <a:p>
            <a:r>
              <a:rPr lang="de-DE" sz="3200" dirty="0"/>
              <a:t>unproblematisch</a:t>
            </a:r>
          </a:p>
        </p:txBody>
      </p:sp>
    </p:spTree>
    <p:extLst>
      <p:ext uri="{BB962C8B-B14F-4D97-AF65-F5344CB8AC3E}">
        <p14:creationId xmlns:p14="http://schemas.microsoft.com/office/powerpoint/2010/main" val="19601126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333</TotalTime>
  <Words>6948</Words>
  <Application>Microsoft Office PowerPoint</Application>
  <PresentationFormat>Widescreen</PresentationFormat>
  <Paragraphs>464</Paragraphs>
  <Slides>73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73</vt:i4>
      </vt:variant>
    </vt:vector>
  </HeadingPairs>
  <TitlesOfParts>
    <vt:vector size="77" baseType="lpstr">
      <vt:lpstr>Aptos</vt:lpstr>
      <vt:lpstr>Aptos Display</vt:lpstr>
      <vt:lpstr>Arial</vt:lpstr>
      <vt:lpstr>Office Theme</vt:lpstr>
      <vt:lpstr>Klausur S 1397 Strafrecht WS 2024/2025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Friedrich Toepel</dc:creator>
  <cp:lastModifiedBy>Friedrich Toepel</cp:lastModifiedBy>
  <cp:revision>6</cp:revision>
  <dcterms:created xsi:type="dcterms:W3CDTF">2025-04-14T19:59:15Z</dcterms:created>
  <dcterms:modified xsi:type="dcterms:W3CDTF">2025-04-15T12:12:39Z</dcterms:modified>
</cp:coreProperties>
</file>